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26"/>
  </p:notesMasterIdLst>
  <p:sldIdLst>
    <p:sldId id="256" r:id="rId2"/>
    <p:sldId id="257" r:id="rId3"/>
    <p:sldId id="258" r:id="rId4"/>
    <p:sldId id="259" r:id="rId5"/>
    <p:sldId id="260"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AR"/>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3BFF0FF-7709-415B-9922-8A3A70C67ECD}" type="datetimeFigureOut">
              <a:rPr lang="es-AR" smtClean="0"/>
              <a:t>23/11/2018</a:t>
            </a:fld>
            <a:endParaRPr lang="es-AR"/>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AR"/>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AR"/>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D8DFF1C-D38C-452B-BEE2-1713306E177E}" type="slidenum">
              <a:rPr lang="es-AR" smtClean="0"/>
              <a:t>‹Nº›</a:t>
            </a:fld>
            <a:endParaRPr lang="es-AR"/>
          </a:p>
        </p:txBody>
      </p:sp>
    </p:spTree>
    <p:extLst>
      <p:ext uri="{BB962C8B-B14F-4D97-AF65-F5344CB8AC3E}">
        <p14:creationId xmlns:p14="http://schemas.microsoft.com/office/powerpoint/2010/main" val="19355835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_tradnl" dirty="0" smtClean="0"/>
              <a:t>*Indirecta: </a:t>
            </a:r>
            <a:r>
              <a:rPr lang="es-AR" dirty="0" smtClean="0"/>
              <a:t>toda conducta, acción omisión, disposición, criterio o práctica discriminatoria que ponga a la mujer en desventaja con respecto al varón. </a:t>
            </a:r>
          </a:p>
          <a:p>
            <a:endParaRPr lang="es-AR" dirty="0"/>
          </a:p>
        </p:txBody>
      </p:sp>
      <p:sp>
        <p:nvSpPr>
          <p:cNvPr id="4" name="3 Marcador de número de diapositiva"/>
          <p:cNvSpPr>
            <a:spLocks noGrp="1"/>
          </p:cNvSpPr>
          <p:nvPr>
            <p:ph type="sldNum" sz="quarter" idx="10"/>
          </p:nvPr>
        </p:nvSpPr>
        <p:spPr/>
        <p:txBody>
          <a:bodyPr/>
          <a:lstStyle/>
          <a:p>
            <a:fld id="{3D8DFF1C-D38C-452B-BEE2-1713306E177E}" type="slidenum">
              <a:rPr lang="es-AR" smtClean="0"/>
              <a:t>6</a:t>
            </a:fld>
            <a:endParaRPr lang="es-AR"/>
          </a:p>
        </p:txBody>
      </p:sp>
    </p:spTree>
    <p:extLst>
      <p:ext uri="{BB962C8B-B14F-4D97-AF65-F5344CB8AC3E}">
        <p14:creationId xmlns:p14="http://schemas.microsoft.com/office/powerpoint/2010/main" val="274089000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0" name="9 Triángulo rectángulo"/>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Título"/>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grpSp>
        <p:nvGrpSpPr>
          <p:cNvPr id="2" name="1 Grupo"/>
          <p:cNvGrpSpPr/>
          <p:nvPr/>
        </p:nvGrpSpPr>
        <p:grpSpPr>
          <a:xfrm>
            <a:off x="-3765" y="4953000"/>
            <a:ext cx="9147765" cy="1912088"/>
            <a:chOff x="-3765" y="4832896"/>
            <a:chExt cx="9147765" cy="2032192"/>
          </a:xfrm>
        </p:grpSpPr>
        <p:sp>
          <p:nvSpPr>
            <p:cNvPr id="7" name="6 Forma libre"/>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7 Forma libre"/>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10 Forma libre"/>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11 Conector recto"/>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Marcador de fecha"/>
          <p:cNvSpPr>
            <a:spLocks noGrp="1"/>
          </p:cNvSpPr>
          <p:nvPr>
            <p:ph type="dt" sz="half" idx="10"/>
          </p:nvPr>
        </p:nvSpPr>
        <p:spPr/>
        <p:txBody>
          <a:bodyPr/>
          <a:lstStyle>
            <a:lvl1pPr>
              <a:defRPr>
                <a:solidFill>
                  <a:srgbClr val="FFFFFF"/>
                </a:solidFill>
              </a:defRPr>
            </a:lvl1pPr>
            <a:extLst/>
          </a:lstStyle>
          <a:p>
            <a:fld id="{E8D6191C-3C42-45A7-8BFB-795B2EC461E5}" type="datetimeFigureOut">
              <a:rPr lang="es-AR" smtClean="0"/>
              <a:t>23/11/2018</a:t>
            </a:fld>
            <a:endParaRPr lang="es-AR"/>
          </a:p>
        </p:txBody>
      </p:sp>
      <p:sp>
        <p:nvSpPr>
          <p:cNvPr id="19" name="18 Marcador de pie de página"/>
          <p:cNvSpPr>
            <a:spLocks noGrp="1"/>
          </p:cNvSpPr>
          <p:nvPr>
            <p:ph type="ftr" sz="quarter" idx="11"/>
          </p:nvPr>
        </p:nvSpPr>
        <p:spPr/>
        <p:txBody>
          <a:bodyPr/>
          <a:lstStyle>
            <a:lvl1pPr>
              <a:defRPr>
                <a:solidFill>
                  <a:schemeClr val="accent1">
                    <a:tint val="20000"/>
                  </a:schemeClr>
                </a:solidFill>
              </a:defRPr>
            </a:lvl1pPr>
            <a:extLst/>
          </a:lstStyle>
          <a:p>
            <a:endParaRPr lang="es-AR"/>
          </a:p>
        </p:txBody>
      </p:sp>
      <p:sp>
        <p:nvSpPr>
          <p:cNvPr id="27" name="26 Marcador de número de diapositiva"/>
          <p:cNvSpPr>
            <a:spLocks noGrp="1"/>
          </p:cNvSpPr>
          <p:nvPr>
            <p:ph type="sldNum" sz="quarter" idx="12"/>
          </p:nvPr>
        </p:nvSpPr>
        <p:spPr/>
        <p:txBody>
          <a:bodyPr/>
          <a:lstStyle>
            <a:lvl1pPr>
              <a:defRPr>
                <a:solidFill>
                  <a:srgbClr val="FFFFFF"/>
                </a:solidFill>
              </a:defRPr>
            </a:lvl1pPr>
            <a:extLst/>
          </a:lstStyle>
          <a:p>
            <a:fld id="{8ED82956-29FA-4966-A2D0-2A9D118CB320}" type="slidenum">
              <a:rPr lang="es-AR" smtClean="0"/>
              <a:t>‹Nº›</a:t>
            </a:fld>
            <a:endParaRPr lang="es-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1481329"/>
            <a:ext cx="8229600" cy="4386071"/>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E8D6191C-3C42-45A7-8BFB-795B2EC461E5}" type="datetimeFigureOut">
              <a:rPr lang="es-AR" smtClean="0"/>
              <a:t>23/11/2018</a:t>
            </a:fld>
            <a:endParaRPr lang="es-AR"/>
          </a:p>
        </p:txBody>
      </p:sp>
      <p:sp>
        <p:nvSpPr>
          <p:cNvPr id="5" name="4 Marcador de pie de página"/>
          <p:cNvSpPr>
            <a:spLocks noGrp="1"/>
          </p:cNvSpPr>
          <p:nvPr>
            <p:ph type="ftr" sz="quarter" idx="11"/>
          </p:nvPr>
        </p:nvSpPr>
        <p:spPr/>
        <p:txBody>
          <a:bodyPr/>
          <a:lstStyle>
            <a:extLst/>
          </a:lstStyle>
          <a:p>
            <a:endParaRPr lang="es-AR"/>
          </a:p>
        </p:txBody>
      </p:sp>
      <p:sp>
        <p:nvSpPr>
          <p:cNvPr id="6" name="5 Marcador de número de diapositiva"/>
          <p:cNvSpPr>
            <a:spLocks noGrp="1"/>
          </p:cNvSpPr>
          <p:nvPr>
            <p:ph type="sldNum" sz="quarter" idx="12"/>
          </p:nvPr>
        </p:nvSpPr>
        <p:spPr/>
        <p:txBody>
          <a:bodyPr/>
          <a:lstStyle>
            <a:extLst/>
          </a:lstStyle>
          <a:p>
            <a:fld id="{8ED82956-29FA-4966-A2D0-2A9D118CB320}" type="slidenum">
              <a:rPr lang="es-AR" smtClean="0"/>
              <a:t>‹Nº›</a:t>
            </a:fld>
            <a:endParaRPr lang="es-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44013" y="274640"/>
            <a:ext cx="1777470" cy="5592761"/>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41"/>
            <a:ext cx="6324600" cy="5592760"/>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E8D6191C-3C42-45A7-8BFB-795B2EC461E5}" type="datetimeFigureOut">
              <a:rPr lang="es-AR" smtClean="0"/>
              <a:t>23/11/2018</a:t>
            </a:fld>
            <a:endParaRPr lang="es-AR"/>
          </a:p>
        </p:txBody>
      </p:sp>
      <p:sp>
        <p:nvSpPr>
          <p:cNvPr id="5" name="4 Marcador de pie de página"/>
          <p:cNvSpPr>
            <a:spLocks noGrp="1"/>
          </p:cNvSpPr>
          <p:nvPr>
            <p:ph type="ftr" sz="quarter" idx="11"/>
          </p:nvPr>
        </p:nvSpPr>
        <p:spPr/>
        <p:txBody>
          <a:bodyPr/>
          <a:lstStyle>
            <a:extLst/>
          </a:lstStyle>
          <a:p>
            <a:endParaRPr lang="es-AR"/>
          </a:p>
        </p:txBody>
      </p:sp>
      <p:sp>
        <p:nvSpPr>
          <p:cNvPr id="6" name="5 Marcador de número de diapositiva"/>
          <p:cNvSpPr>
            <a:spLocks noGrp="1"/>
          </p:cNvSpPr>
          <p:nvPr>
            <p:ph type="sldNum" sz="quarter" idx="12"/>
          </p:nvPr>
        </p:nvSpPr>
        <p:spPr/>
        <p:txBody>
          <a:bodyPr/>
          <a:lstStyle>
            <a:extLst/>
          </a:lstStyle>
          <a:p>
            <a:fld id="{8ED82956-29FA-4966-A2D0-2A9D118CB320}" type="slidenum">
              <a:rPr lang="es-AR" smtClean="0"/>
              <a:t>‹Nº›</a:t>
            </a:fld>
            <a:endParaRPr lang="es-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E8D6191C-3C42-45A7-8BFB-795B2EC461E5}" type="datetimeFigureOut">
              <a:rPr lang="es-AR" smtClean="0"/>
              <a:t>23/11/2018</a:t>
            </a:fld>
            <a:endParaRPr lang="es-AR"/>
          </a:p>
        </p:txBody>
      </p:sp>
      <p:sp>
        <p:nvSpPr>
          <p:cNvPr id="5" name="4 Marcador de pie de página"/>
          <p:cNvSpPr>
            <a:spLocks noGrp="1"/>
          </p:cNvSpPr>
          <p:nvPr>
            <p:ph type="ftr" sz="quarter" idx="11"/>
          </p:nvPr>
        </p:nvSpPr>
        <p:spPr/>
        <p:txBody>
          <a:bodyPr/>
          <a:lstStyle>
            <a:extLst/>
          </a:lstStyle>
          <a:p>
            <a:endParaRPr lang="es-AR"/>
          </a:p>
        </p:txBody>
      </p:sp>
      <p:sp>
        <p:nvSpPr>
          <p:cNvPr id="6" name="5 Marcador de número de diapositiva"/>
          <p:cNvSpPr>
            <a:spLocks noGrp="1"/>
          </p:cNvSpPr>
          <p:nvPr>
            <p:ph type="sldNum" sz="quarter" idx="12"/>
          </p:nvPr>
        </p:nvSpPr>
        <p:spPr/>
        <p:txBody>
          <a:bodyPr/>
          <a:lstStyle>
            <a:extLst/>
          </a:lstStyle>
          <a:p>
            <a:fld id="{8ED82956-29FA-4966-A2D0-2A9D118CB320}" type="slidenum">
              <a:rPr lang="es-AR" smtClean="0"/>
              <a:t>‹Nº›</a:t>
            </a:fld>
            <a:endParaRPr lang="es-AR"/>
          </a:p>
        </p:txBody>
      </p:sp>
      <p:sp>
        <p:nvSpPr>
          <p:cNvPr id="7" name="6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E8D6191C-3C42-45A7-8BFB-795B2EC461E5}" type="datetimeFigureOut">
              <a:rPr lang="es-AR" smtClean="0"/>
              <a:t>23/11/2018</a:t>
            </a:fld>
            <a:endParaRPr lang="es-AR"/>
          </a:p>
        </p:txBody>
      </p:sp>
      <p:sp>
        <p:nvSpPr>
          <p:cNvPr id="5" name="4 Marcador de pie de página"/>
          <p:cNvSpPr>
            <a:spLocks noGrp="1"/>
          </p:cNvSpPr>
          <p:nvPr>
            <p:ph type="ftr" sz="quarter" idx="11"/>
          </p:nvPr>
        </p:nvSpPr>
        <p:spPr/>
        <p:txBody>
          <a:bodyPr/>
          <a:lstStyle>
            <a:extLst/>
          </a:lstStyle>
          <a:p>
            <a:endParaRPr lang="es-AR"/>
          </a:p>
        </p:txBody>
      </p:sp>
      <p:sp>
        <p:nvSpPr>
          <p:cNvPr id="6" name="5 Marcador de número de diapositiva"/>
          <p:cNvSpPr>
            <a:spLocks noGrp="1"/>
          </p:cNvSpPr>
          <p:nvPr>
            <p:ph type="sldNum" sz="quarter" idx="12"/>
          </p:nvPr>
        </p:nvSpPr>
        <p:spPr/>
        <p:txBody>
          <a:bodyPr/>
          <a:lstStyle>
            <a:extLst/>
          </a:lstStyle>
          <a:p>
            <a:fld id="{8ED82956-29FA-4966-A2D0-2A9D118CB320}" type="slidenum">
              <a:rPr lang="es-AR" smtClean="0"/>
              <a:t>‹Nº›</a:t>
            </a:fld>
            <a:endParaRPr lang="es-AR"/>
          </a:p>
        </p:txBody>
      </p:sp>
      <p:sp>
        <p:nvSpPr>
          <p:cNvPr id="7" name="6 Cheurón"/>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7 Cheurón"/>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2">
        <a:schemeClr val="bg1"/>
      </p:bgRef>
    </p:bg>
    <p:spTree>
      <p:nvGrpSpPr>
        <p:cNvPr id="1" name=""/>
        <p:cNvGrpSpPr/>
        <p:nvPr/>
      </p:nvGrpSpPr>
      <p:grpSpPr>
        <a:xfrm>
          <a:off x="0" y="0"/>
          <a:ext cx="0" cy="0"/>
          <a:chOff x="0" y="0"/>
          <a:chExt cx="0" cy="0"/>
        </a:xfrm>
      </p:grpSpPr>
      <p:sp>
        <p:nvSpPr>
          <p:cNvPr id="3" name="2 Marcador de contenido"/>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E8D6191C-3C42-45A7-8BFB-795B2EC461E5}" type="datetimeFigureOut">
              <a:rPr lang="es-AR" smtClean="0"/>
              <a:t>23/11/2018</a:t>
            </a:fld>
            <a:endParaRPr lang="es-AR"/>
          </a:p>
        </p:txBody>
      </p:sp>
      <p:sp>
        <p:nvSpPr>
          <p:cNvPr id="6" name="5 Marcador de pie de página"/>
          <p:cNvSpPr>
            <a:spLocks noGrp="1"/>
          </p:cNvSpPr>
          <p:nvPr>
            <p:ph type="ftr" sz="quarter" idx="11"/>
          </p:nvPr>
        </p:nvSpPr>
        <p:spPr/>
        <p:txBody>
          <a:bodyPr/>
          <a:lstStyle>
            <a:extLst/>
          </a:lstStyle>
          <a:p>
            <a:endParaRPr lang="es-AR"/>
          </a:p>
        </p:txBody>
      </p:sp>
      <p:sp>
        <p:nvSpPr>
          <p:cNvPr id="7" name="6 Marcador de número de diapositiva"/>
          <p:cNvSpPr>
            <a:spLocks noGrp="1"/>
          </p:cNvSpPr>
          <p:nvPr>
            <p:ph type="sldNum" sz="quarter" idx="12"/>
          </p:nvPr>
        </p:nvSpPr>
        <p:spPr/>
        <p:txBody>
          <a:bodyPr/>
          <a:lstStyle>
            <a:extLst/>
          </a:lstStyle>
          <a:p>
            <a:fld id="{8ED82956-29FA-4966-A2D0-2A9D118CB320}" type="slidenum">
              <a:rPr lang="es-AR" smtClean="0"/>
              <a:t>‹Nº›</a:t>
            </a:fld>
            <a:endParaRPr lang="es-AR"/>
          </a:p>
        </p:txBody>
      </p:sp>
      <p:sp>
        <p:nvSpPr>
          <p:cNvPr id="8" name="7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nchor="ctr"/>
          <a:lstStyle>
            <a:lvl1pPr>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E8D6191C-3C42-45A7-8BFB-795B2EC461E5}" type="datetimeFigureOut">
              <a:rPr lang="es-AR" smtClean="0"/>
              <a:t>23/11/2018</a:t>
            </a:fld>
            <a:endParaRPr lang="es-AR"/>
          </a:p>
        </p:txBody>
      </p:sp>
      <p:sp>
        <p:nvSpPr>
          <p:cNvPr id="8" name="7 Marcador de pie de página"/>
          <p:cNvSpPr>
            <a:spLocks noGrp="1"/>
          </p:cNvSpPr>
          <p:nvPr>
            <p:ph type="ftr" sz="quarter" idx="11"/>
          </p:nvPr>
        </p:nvSpPr>
        <p:spPr/>
        <p:txBody>
          <a:bodyPr/>
          <a:lstStyle>
            <a:extLst/>
          </a:lstStyle>
          <a:p>
            <a:endParaRPr lang="es-AR"/>
          </a:p>
        </p:txBody>
      </p:sp>
      <p:sp>
        <p:nvSpPr>
          <p:cNvPr id="9" name="8 Marcador de número de diapositiva"/>
          <p:cNvSpPr>
            <a:spLocks noGrp="1"/>
          </p:cNvSpPr>
          <p:nvPr>
            <p:ph type="sldNum" sz="quarter" idx="12"/>
          </p:nvPr>
        </p:nvSpPr>
        <p:spPr/>
        <p:txBody>
          <a:bodyPr/>
          <a:lstStyle>
            <a:extLst/>
          </a:lstStyle>
          <a:p>
            <a:fld id="{8ED82956-29FA-4966-A2D0-2A9D118CB320}" type="slidenum">
              <a:rPr lang="es-AR" smtClean="0"/>
              <a:t>‹Nº›</a:t>
            </a:fld>
            <a:endParaRPr lang="es-A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bg>
      <p:bgRef idx="1002">
        <a:schemeClr val="bg1"/>
      </p:bgRef>
    </p:bg>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extLst/>
          </a:lstStyle>
          <a:p>
            <a:fld id="{E8D6191C-3C42-45A7-8BFB-795B2EC461E5}" type="datetimeFigureOut">
              <a:rPr lang="es-AR" smtClean="0"/>
              <a:t>23/11/2018</a:t>
            </a:fld>
            <a:endParaRPr lang="es-AR"/>
          </a:p>
        </p:txBody>
      </p:sp>
      <p:sp>
        <p:nvSpPr>
          <p:cNvPr id="4" name="3 Marcador de pie de página"/>
          <p:cNvSpPr>
            <a:spLocks noGrp="1"/>
          </p:cNvSpPr>
          <p:nvPr>
            <p:ph type="ftr" sz="quarter" idx="11"/>
          </p:nvPr>
        </p:nvSpPr>
        <p:spPr/>
        <p:txBody>
          <a:bodyPr/>
          <a:lstStyle>
            <a:extLst/>
          </a:lstStyle>
          <a:p>
            <a:endParaRPr lang="es-AR"/>
          </a:p>
        </p:txBody>
      </p:sp>
      <p:sp>
        <p:nvSpPr>
          <p:cNvPr id="5" name="4 Marcador de número de diapositiva"/>
          <p:cNvSpPr>
            <a:spLocks noGrp="1"/>
          </p:cNvSpPr>
          <p:nvPr>
            <p:ph type="sldNum" sz="quarter" idx="12"/>
          </p:nvPr>
        </p:nvSpPr>
        <p:spPr/>
        <p:txBody>
          <a:bodyPr/>
          <a:lstStyle>
            <a:extLst/>
          </a:lstStyle>
          <a:p>
            <a:fld id="{8ED82956-29FA-4966-A2D0-2A9D118CB320}" type="slidenum">
              <a:rPr lang="es-AR" smtClean="0"/>
              <a:t>‹Nº›</a:t>
            </a:fld>
            <a:endParaRPr lang="es-AR"/>
          </a:p>
        </p:txBody>
      </p:sp>
      <p:sp>
        <p:nvSpPr>
          <p:cNvPr id="6" name="5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extLst/>
          </a:lstStyle>
          <a:p>
            <a:fld id="{E8D6191C-3C42-45A7-8BFB-795B2EC461E5}" type="datetimeFigureOut">
              <a:rPr lang="es-AR" smtClean="0"/>
              <a:t>23/11/2018</a:t>
            </a:fld>
            <a:endParaRPr lang="es-AR"/>
          </a:p>
        </p:txBody>
      </p:sp>
      <p:sp>
        <p:nvSpPr>
          <p:cNvPr id="3" name="2 Marcador de pie de página"/>
          <p:cNvSpPr>
            <a:spLocks noGrp="1"/>
          </p:cNvSpPr>
          <p:nvPr>
            <p:ph type="ftr" sz="quarter" idx="11"/>
          </p:nvPr>
        </p:nvSpPr>
        <p:spPr/>
        <p:txBody>
          <a:bodyPr/>
          <a:lstStyle>
            <a:extLst/>
          </a:lstStyle>
          <a:p>
            <a:endParaRPr lang="es-AR"/>
          </a:p>
        </p:txBody>
      </p:sp>
      <p:sp>
        <p:nvSpPr>
          <p:cNvPr id="4" name="3 Marcador de número de diapositiva"/>
          <p:cNvSpPr>
            <a:spLocks noGrp="1"/>
          </p:cNvSpPr>
          <p:nvPr>
            <p:ph type="sldNum" sz="quarter" idx="12"/>
          </p:nvPr>
        </p:nvSpPr>
        <p:spPr/>
        <p:txBody>
          <a:bodyPr/>
          <a:lstStyle>
            <a:extLst/>
          </a:lstStyle>
          <a:p>
            <a:fld id="{8ED82956-29FA-4966-A2D0-2A9D118CB320}" type="slidenum">
              <a:rPr lang="es-AR" smtClean="0"/>
              <a:t>‹Nº›</a:t>
            </a:fld>
            <a:endParaRPr lang="es-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727032" y="6407944"/>
            <a:ext cx="1920240" cy="365760"/>
          </a:xfrm>
        </p:spPr>
        <p:txBody>
          <a:bodyPr/>
          <a:lstStyle>
            <a:extLst/>
          </a:lstStyle>
          <a:p>
            <a:fld id="{E8D6191C-3C42-45A7-8BFB-795B2EC461E5}" type="datetimeFigureOut">
              <a:rPr lang="es-AR" smtClean="0"/>
              <a:t>23/11/2018</a:t>
            </a:fld>
            <a:endParaRPr lang="es-AR"/>
          </a:p>
        </p:txBody>
      </p:sp>
      <p:sp>
        <p:nvSpPr>
          <p:cNvPr id="6" name="5 Marcador de pie de página"/>
          <p:cNvSpPr>
            <a:spLocks noGrp="1"/>
          </p:cNvSpPr>
          <p:nvPr>
            <p:ph type="ftr" sz="quarter" idx="11"/>
          </p:nvPr>
        </p:nvSpPr>
        <p:spPr/>
        <p:txBody>
          <a:bodyPr/>
          <a:lstStyle>
            <a:extLst/>
          </a:lstStyle>
          <a:p>
            <a:endParaRPr lang="es-AR"/>
          </a:p>
        </p:txBody>
      </p:sp>
      <p:sp>
        <p:nvSpPr>
          <p:cNvPr id="7" name="6 Marcador de número de diapositiva"/>
          <p:cNvSpPr>
            <a:spLocks noGrp="1"/>
          </p:cNvSpPr>
          <p:nvPr>
            <p:ph type="sldNum" sz="quarter" idx="12"/>
          </p:nvPr>
        </p:nvSpPr>
        <p:spPr/>
        <p:txBody>
          <a:bodyPr/>
          <a:lstStyle>
            <a:extLst/>
          </a:lstStyle>
          <a:p>
            <a:fld id="{8ED82956-29FA-4966-A2D0-2A9D118CB320}" type="slidenum">
              <a:rPr lang="es-AR" smtClean="0"/>
              <a:t>‹Nº›</a:t>
            </a:fld>
            <a:endParaRPr lang="es-A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4" name="3 Marcador de texto"/>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sp>
        <p:nvSpPr>
          <p:cNvPr id="3" name="2 Marcador de posición de imagen"/>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s-ES" smtClean="0"/>
              <a:t>Haga clic en el icono para agregar una imagen</a:t>
            </a:r>
            <a:endParaRPr kumimoji="0" lang="en-US" dirty="0"/>
          </a:p>
        </p:txBody>
      </p:sp>
      <p:sp>
        <p:nvSpPr>
          <p:cNvPr id="5" name="4 Marcador de fecha"/>
          <p:cNvSpPr>
            <a:spLocks noGrp="1"/>
          </p:cNvSpPr>
          <p:nvPr>
            <p:ph type="dt" sz="half" idx="10"/>
          </p:nvPr>
        </p:nvSpPr>
        <p:spPr/>
        <p:txBody>
          <a:bodyPr/>
          <a:lstStyle>
            <a:lvl1pPr>
              <a:defRPr>
                <a:solidFill>
                  <a:schemeClr val="tx1"/>
                </a:solidFill>
              </a:defRPr>
            </a:lvl1pPr>
            <a:extLst/>
          </a:lstStyle>
          <a:p>
            <a:fld id="{E8D6191C-3C42-45A7-8BFB-795B2EC461E5}" type="datetimeFigureOut">
              <a:rPr lang="es-AR" smtClean="0"/>
              <a:t>23/11/2018</a:t>
            </a:fld>
            <a:endParaRPr lang="es-AR"/>
          </a:p>
        </p:txBody>
      </p:sp>
      <p:sp>
        <p:nvSpPr>
          <p:cNvPr id="6" name="5 Marcador de pie de página"/>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s-AR"/>
          </a:p>
        </p:txBody>
      </p:sp>
      <p:sp>
        <p:nvSpPr>
          <p:cNvPr id="7" name="6 Marcador de número de diapositiva"/>
          <p:cNvSpPr>
            <a:spLocks noGrp="1"/>
          </p:cNvSpPr>
          <p:nvPr>
            <p:ph type="sldNum" sz="quarter" idx="12"/>
          </p:nvPr>
        </p:nvSpPr>
        <p:spPr/>
        <p:txBody>
          <a:bodyPr/>
          <a:lstStyle>
            <a:lvl1pPr>
              <a:defRPr>
                <a:solidFill>
                  <a:schemeClr val="tx1"/>
                </a:solidFill>
              </a:defRPr>
            </a:lvl1pPr>
            <a:extLst/>
          </a:lstStyle>
          <a:p>
            <a:fld id="{8ED82956-29FA-4966-A2D0-2A9D118CB320}" type="slidenum">
              <a:rPr lang="es-AR" smtClean="0"/>
              <a:t>‹Nº›</a:t>
            </a:fld>
            <a:endParaRPr lang="es-AR"/>
          </a:p>
        </p:txBody>
      </p:sp>
      <p:sp>
        <p:nvSpPr>
          <p:cNvPr id="2" name="1 Título"/>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s-ES" smtClean="0"/>
              <a:t>Haga clic para modificar el estilo de título del patrón</a:t>
            </a:r>
            <a:endParaRPr kumimoji="0" lang="en-US"/>
          </a:p>
        </p:txBody>
      </p:sp>
      <p:sp>
        <p:nvSpPr>
          <p:cNvPr id="8" name="7 Forma libre"/>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8 Forma libre"/>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9 Triángulo rectángulo"/>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10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Cheurón"/>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12 Cheurón"/>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Forma libre"/>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Forma libre"/>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13 Triángulo rectángulo"/>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14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Marcador de título"/>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E8D6191C-3C42-45A7-8BFB-795B2EC461E5}" type="datetimeFigureOut">
              <a:rPr lang="es-AR" smtClean="0"/>
              <a:t>23/11/2018</a:t>
            </a:fld>
            <a:endParaRPr lang="es-AR"/>
          </a:p>
        </p:txBody>
      </p:sp>
      <p:sp>
        <p:nvSpPr>
          <p:cNvPr id="22" name="21 Marcador de pie de página"/>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s-AR"/>
          </a:p>
        </p:txBody>
      </p:sp>
      <p:sp>
        <p:nvSpPr>
          <p:cNvPr id="18" name="17 Marcador de número de diapositiva"/>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8ED82956-29FA-4966-A2D0-2A9D118CB320}" type="slidenum">
              <a:rPr lang="es-AR" smtClean="0"/>
              <a:t>‹Nº›</a:t>
            </a:fld>
            <a:endParaRPr lang="es-AR"/>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rmAutofit fontScale="90000"/>
          </a:bodyPr>
          <a:lstStyle/>
          <a:p>
            <a:r>
              <a:rPr lang="es-ES_tradnl" dirty="0" smtClean="0"/>
              <a:t>PROYECTO DE LEY: PREVENCIÓN INTEGRAL DE LA VIOLENCIA CONTRA LAS MUJERES</a:t>
            </a:r>
            <a:endParaRPr lang="es-AR" dirty="0"/>
          </a:p>
        </p:txBody>
      </p:sp>
      <p:sp>
        <p:nvSpPr>
          <p:cNvPr id="3" name="2 Subtítulo"/>
          <p:cNvSpPr>
            <a:spLocks noGrp="1"/>
          </p:cNvSpPr>
          <p:nvPr>
            <p:ph type="subTitle" idx="1"/>
          </p:nvPr>
        </p:nvSpPr>
        <p:spPr/>
        <p:txBody>
          <a:bodyPr>
            <a:normAutofit fontScale="92500" lnSpcReduction="20000"/>
          </a:bodyPr>
          <a:lstStyle/>
          <a:p>
            <a:r>
              <a:rPr lang="es-ES_tradnl" dirty="0" smtClean="0"/>
              <a:t>Autores: </a:t>
            </a:r>
          </a:p>
          <a:p>
            <a:r>
              <a:rPr lang="es-ES_tradnl" dirty="0" smtClean="0"/>
              <a:t>Senadora Daniela García</a:t>
            </a:r>
          </a:p>
          <a:p>
            <a:r>
              <a:rPr lang="es-ES_tradnl" dirty="0" smtClean="0"/>
              <a:t>Senador Ernesto </a:t>
            </a:r>
            <a:r>
              <a:rPr lang="es-ES_tradnl" dirty="0" err="1" smtClean="0"/>
              <a:t>Mancinelli</a:t>
            </a:r>
            <a:endParaRPr lang="es-AR" dirty="0"/>
          </a:p>
        </p:txBody>
      </p:sp>
    </p:spTree>
    <p:extLst>
      <p:ext uri="{BB962C8B-B14F-4D97-AF65-F5344CB8AC3E}">
        <p14:creationId xmlns:p14="http://schemas.microsoft.com/office/powerpoint/2010/main" val="8840960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lnSpcReduction="10000"/>
          </a:bodyPr>
          <a:lstStyle/>
          <a:p>
            <a:r>
              <a:rPr lang="es-ES_tradnl" dirty="0" smtClean="0"/>
              <a:t>Invitación a DGE a realizar Jornadas de Educación No Sexista.</a:t>
            </a:r>
          </a:p>
          <a:p>
            <a:pPr lvl="1" algn="just"/>
            <a:r>
              <a:rPr lang="es-ES_tradnl" b="1" dirty="0" smtClean="0"/>
              <a:t>Finalidad:</a:t>
            </a:r>
            <a:r>
              <a:rPr lang="es-ES_tradnl" dirty="0" smtClean="0"/>
              <a:t> Que deje de existir la división entre lo que se espera de mujeres y varones de acuerdo a generalizaciones y estereotipos.</a:t>
            </a:r>
          </a:p>
          <a:p>
            <a:pPr lvl="1" algn="just"/>
            <a:r>
              <a:rPr lang="es-ES_tradnl" b="1" dirty="0" smtClean="0"/>
              <a:t>Objeto de las Jornadas</a:t>
            </a:r>
            <a:r>
              <a:rPr lang="es-ES_tradnl" dirty="0" smtClean="0"/>
              <a:t>: Constituir estrategias fundamentales para el fortalecimiento de la tarea docente.</a:t>
            </a:r>
          </a:p>
          <a:p>
            <a:pPr lvl="1" algn="just"/>
            <a:r>
              <a:rPr lang="es-ES_tradnl" b="1" dirty="0" smtClean="0"/>
              <a:t>Destinatarios: </a:t>
            </a:r>
            <a:r>
              <a:rPr lang="es-ES_tradnl" dirty="0" smtClean="0"/>
              <a:t>Personal docente y no docente de los niveles inicial, primario y secundario.</a:t>
            </a:r>
          </a:p>
          <a:p>
            <a:pPr lvl="1" algn="just"/>
            <a:r>
              <a:rPr lang="es-ES_tradnl" b="1" dirty="0" smtClean="0"/>
              <a:t>Periodicidad</a:t>
            </a:r>
            <a:r>
              <a:rPr lang="es-ES_tradnl" dirty="0" smtClean="0"/>
              <a:t>: Al menos una vez al año</a:t>
            </a:r>
          </a:p>
          <a:p>
            <a:pPr lvl="1" algn="just"/>
            <a:r>
              <a:rPr lang="es-ES_tradnl" b="1" dirty="0" smtClean="0"/>
              <a:t>Facilitadores: </a:t>
            </a:r>
            <a:r>
              <a:rPr lang="es-ES_tradnl" dirty="0" smtClean="0"/>
              <a:t>Personas con formación en perspectiva de género.</a:t>
            </a:r>
          </a:p>
          <a:p>
            <a:pPr lvl="1"/>
            <a:endParaRPr lang="es-AR" dirty="0"/>
          </a:p>
        </p:txBody>
      </p:sp>
      <p:sp>
        <p:nvSpPr>
          <p:cNvPr id="3" name="2 Título"/>
          <p:cNvSpPr>
            <a:spLocks noGrp="1"/>
          </p:cNvSpPr>
          <p:nvPr>
            <p:ph type="title"/>
          </p:nvPr>
        </p:nvSpPr>
        <p:spPr/>
        <p:txBody>
          <a:bodyPr>
            <a:normAutofit fontScale="90000"/>
          </a:bodyPr>
          <a:lstStyle/>
          <a:p>
            <a:pPr algn="ctr"/>
            <a:r>
              <a:rPr lang="es-ES_tradnl" dirty="0" smtClean="0"/>
              <a:t>CAPACITACIÓN Y EDUCACIÓN NO SEXISTA</a:t>
            </a:r>
            <a:endParaRPr lang="es-AR" dirty="0"/>
          </a:p>
        </p:txBody>
      </p:sp>
    </p:spTree>
    <p:extLst>
      <p:ext uri="{BB962C8B-B14F-4D97-AF65-F5344CB8AC3E}">
        <p14:creationId xmlns:p14="http://schemas.microsoft.com/office/powerpoint/2010/main" val="13058744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lnSpcReduction="10000"/>
          </a:bodyPr>
          <a:lstStyle/>
          <a:p>
            <a:pPr algn="just"/>
            <a:r>
              <a:rPr lang="es-ES_tradnl" dirty="0" smtClean="0"/>
              <a:t>Instauración el día 4 de septiembre «DÍA PROVINCIAL DE LA CONSTRUCCIÓN COLECTIVA E CONCIENCIA CIUDADANA» en memoria de la desaparición de Johana Chacón.</a:t>
            </a:r>
          </a:p>
          <a:p>
            <a:pPr lvl="1" algn="just"/>
            <a:r>
              <a:rPr lang="es-ES_tradnl" dirty="0" smtClean="0"/>
              <a:t>Obligación de transmitir en los medios de comunicación estatales tandas relacionadas a la prevención y sanción de la Trata de Personas.</a:t>
            </a:r>
          </a:p>
          <a:p>
            <a:pPr lvl="1" algn="just"/>
            <a:endParaRPr lang="es-ES_tradnl" dirty="0" smtClean="0"/>
          </a:p>
          <a:p>
            <a:pPr lvl="1" algn="just"/>
            <a:r>
              <a:rPr lang="es-ES_tradnl" dirty="0" smtClean="0"/>
              <a:t>Se realice una jornada de reflexión en los establecimientos educativos de todos los niveles y modalidades.</a:t>
            </a:r>
            <a:endParaRPr lang="es-AR" dirty="0"/>
          </a:p>
        </p:txBody>
      </p:sp>
      <p:sp>
        <p:nvSpPr>
          <p:cNvPr id="3" name="2 Título"/>
          <p:cNvSpPr>
            <a:spLocks noGrp="1"/>
          </p:cNvSpPr>
          <p:nvPr>
            <p:ph type="title"/>
          </p:nvPr>
        </p:nvSpPr>
        <p:spPr/>
        <p:txBody>
          <a:bodyPr/>
          <a:lstStyle/>
          <a:p>
            <a:pPr algn="ctr"/>
            <a:r>
              <a:rPr lang="es-ES_tradnl" dirty="0" smtClean="0"/>
              <a:t>CONSTRUCCIÓN COLECTIVA</a:t>
            </a:r>
            <a:endParaRPr lang="es-AR" dirty="0"/>
          </a:p>
        </p:txBody>
      </p:sp>
    </p:spTree>
    <p:extLst>
      <p:ext uri="{BB962C8B-B14F-4D97-AF65-F5344CB8AC3E}">
        <p14:creationId xmlns:p14="http://schemas.microsoft.com/office/powerpoint/2010/main" val="11815856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ES_tradnl" dirty="0" smtClean="0"/>
              <a:t>Transporte colectivo de pasajeros</a:t>
            </a:r>
          </a:p>
          <a:p>
            <a:pPr marL="393192" lvl="1" indent="0">
              <a:buNone/>
            </a:pPr>
            <a:endParaRPr lang="es-ES_tradnl" dirty="0" smtClean="0"/>
          </a:p>
          <a:p>
            <a:pPr lvl="1"/>
            <a:r>
              <a:rPr lang="es-ES_tradnl" dirty="0" smtClean="0"/>
              <a:t>Leyenda «</a:t>
            </a:r>
            <a:r>
              <a:rPr lang="es-AR" dirty="0"/>
              <a:t>“Si </a:t>
            </a:r>
            <a:r>
              <a:rPr lang="es-AR" dirty="0" err="1"/>
              <a:t>sos</a:t>
            </a:r>
            <a:r>
              <a:rPr lang="es-AR" dirty="0"/>
              <a:t> víctima o conoces a alguien que sufra violencia de género </a:t>
            </a:r>
            <a:r>
              <a:rPr lang="es-AR" dirty="0" err="1"/>
              <a:t>llamá</a:t>
            </a:r>
            <a:r>
              <a:rPr lang="es-AR" dirty="0"/>
              <a:t> gratuitamente al 144 ó al 911, en caso de emergencia, las 24 horas del día</a:t>
            </a:r>
            <a:r>
              <a:rPr lang="es-AR" dirty="0" smtClean="0"/>
              <a:t>”.</a:t>
            </a:r>
            <a:endParaRPr lang="es-AR" dirty="0"/>
          </a:p>
        </p:txBody>
      </p:sp>
      <p:sp>
        <p:nvSpPr>
          <p:cNvPr id="3" name="2 Título"/>
          <p:cNvSpPr>
            <a:spLocks noGrp="1"/>
          </p:cNvSpPr>
          <p:nvPr>
            <p:ph type="title"/>
          </p:nvPr>
        </p:nvSpPr>
        <p:spPr/>
        <p:txBody>
          <a:bodyPr/>
          <a:lstStyle/>
          <a:p>
            <a:pPr algn="ctr"/>
            <a:r>
              <a:rPr lang="es-ES_tradnl" dirty="0" smtClean="0"/>
              <a:t>PUBLICIDAD</a:t>
            </a:r>
            <a:endParaRPr lang="es-AR" dirty="0"/>
          </a:p>
        </p:txBody>
      </p:sp>
    </p:spTree>
    <p:extLst>
      <p:ext uri="{BB962C8B-B14F-4D97-AF65-F5344CB8AC3E}">
        <p14:creationId xmlns:p14="http://schemas.microsoft.com/office/powerpoint/2010/main" val="46094827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pPr algn="just"/>
            <a:r>
              <a:rPr lang="es-ES_tradnl" dirty="0" smtClean="0"/>
              <a:t>Instáurese la semana entre el 9 y 15 de marzo como «SEMANA DE LA LUCHA CONTRA LA VIOLENCIA DE GÉNERO EN LOS MEDIOS DE COMUNICACIÓN»</a:t>
            </a:r>
          </a:p>
          <a:p>
            <a:pPr marL="109728" indent="0" algn="just">
              <a:buNone/>
            </a:pPr>
            <a:endParaRPr lang="es-ES_tradnl" dirty="0" smtClean="0"/>
          </a:p>
          <a:p>
            <a:pPr lvl="1" algn="just"/>
            <a:r>
              <a:rPr lang="es-ES_tradnl" dirty="0" smtClean="0"/>
              <a:t>Los medios estatales deberán transmitir información relacionada con la prevención, sanción y erradicación sobre los distintos tipos de violencia que menciona a Ley 26.485.</a:t>
            </a:r>
          </a:p>
          <a:p>
            <a:endParaRPr lang="es-AR" dirty="0"/>
          </a:p>
        </p:txBody>
      </p:sp>
      <p:sp>
        <p:nvSpPr>
          <p:cNvPr id="3" name="2 Título"/>
          <p:cNvSpPr>
            <a:spLocks noGrp="1"/>
          </p:cNvSpPr>
          <p:nvPr>
            <p:ph type="title"/>
          </p:nvPr>
        </p:nvSpPr>
        <p:spPr/>
        <p:txBody>
          <a:bodyPr/>
          <a:lstStyle/>
          <a:p>
            <a:pPr algn="ctr"/>
            <a:r>
              <a:rPr lang="es-ES_tradnl" dirty="0" smtClean="0"/>
              <a:t>PROMOCIÓN</a:t>
            </a:r>
            <a:endParaRPr lang="es-AR" dirty="0"/>
          </a:p>
        </p:txBody>
      </p:sp>
    </p:spTree>
    <p:extLst>
      <p:ext uri="{BB962C8B-B14F-4D97-AF65-F5344CB8AC3E}">
        <p14:creationId xmlns:p14="http://schemas.microsoft.com/office/powerpoint/2010/main" val="11934449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fontScale="92500"/>
          </a:bodyPr>
          <a:lstStyle/>
          <a:p>
            <a:pPr algn="just"/>
            <a:r>
              <a:rPr lang="es-ES_tradnl" dirty="0" smtClean="0"/>
              <a:t>Creación de una GUÍA DE ACTUACIÓN CON ENFOQUE DE GÉNERO» en los cuerpos colegiados que conforman el Gobierno Provincial.</a:t>
            </a:r>
          </a:p>
          <a:p>
            <a:pPr lvl="1" algn="just"/>
            <a:r>
              <a:rPr lang="es-ES_tradnl" b="1" dirty="0" smtClean="0"/>
              <a:t>Objeto: </a:t>
            </a:r>
            <a:r>
              <a:rPr lang="es-ES_tradnl" sz="2100" dirty="0" smtClean="0"/>
              <a:t>Establecer herramientas para trabajar en una transformación cultural a través de legislar con mayor perspectiva</a:t>
            </a:r>
          </a:p>
          <a:p>
            <a:pPr lvl="1" algn="just"/>
            <a:r>
              <a:rPr lang="es-ES_tradnl" b="1" dirty="0" smtClean="0"/>
              <a:t>Contenido: </a:t>
            </a:r>
          </a:p>
          <a:p>
            <a:pPr lvl="2" algn="just"/>
            <a:r>
              <a:rPr lang="es-ES_tradnl" dirty="0" smtClean="0"/>
              <a:t>Conceptos básicos sobre perspectiva de género</a:t>
            </a:r>
          </a:p>
          <a:p>
            <a:pPr lvl="2" algn="just"/>
            <a:r>
              <a:rPr lang="es-ES_tradnl" dirty="0" smtClean="0"/>
              <a:t>Tipos y modalidades de violencia de género</a:t>
            </a:r>
            <a:endParaRPr lang="es-AR" dirty="0"/>
          </a:p>
          <a:p>
            <a:pPr lvl="2" algn="just"/>
            <a:r>
              <a:rPr lang="es-ES_tradnl" dirty="0" smtClean="0"/>
              <a:t>Medidas cautelares de protección disponibles</a:t>
            </a:r>
          </a:p>
          <a:p>
            <a:pPr lvl="2" algn="just"/>
            <a:r>
              <a:rPr lang="es-ES_tradnl" dirty="0" smtClean="0"/>
              <a:t>Recursos económicos y materiales que puede solicitar la mujer</a:t>
            </a:r>
          </a:p>
          <a:p>
            <a:pPr lvl="2" algn="just"/>
            <a:r>
              <a:rPr lang="es-ES_tradnl" dirty="0" smtClean="0"/>
              <a:t>Organismos de recepción de denuncias</a:t>
            </a:r>
            <a:endParaRPr lang="es-AR" dirty="0"/>
          </a:p>
        </p:txBody>
      </p:sp>
      <p:sp>
        <p:nvSpPr>
          <p:cNvPr id="3" name="2 Título"/>
          <p:cNvSpPr>
            <a:spLocks noGrp="1"/>
          </p:cNvSpPr>
          <p:nvPr>
            <p:ph type="title"/>
          </p:nvPr>
        </p:nvSpPr>
        <p:spPr/>
        <p:txBody>
          <a:bodyPr>
            <a:normAutofit/>
          </a:bodyPr>
          <a:lstStyle/>
          <a:p>
            <a:pPr algn="ctr"/>
            <a:r>
              <a:rPr lang="es-ES_tradnl" dirty="0" smtClean="0"/>
              <a:t>GUÍAS DE ACTUACIÓN</a:t>
            </a:r>
            <a:endParaRPr lang="es-AR" dirty="0"/>
          </a:p>
        </p:txBody>
      </p:sp>
    </p:spTree>
    <p:extLst>
      <p:ext uri="{BB962C8B-B14F-4D97-AF65-F5344CB8AC3E}">
        <p14:creationId xmlns:p14="http://schemas.microsoft.com/office/powerpoint/2010/main" val="111038688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fontScale="92500" lnSpcReduction="10000"/>
          </a:bodyPr>
          <a:lstStyle/>
          <a:p>
            <a:pPr algn="just"/>
            <a:r>
              <a:rPr lang="es-ES_tradnl" dirty="0" smtClean="0"/>
              <a:t>El proyecto de ley establece que se dicten protocolos de actuación para la atención en casos de violencia de género para TODOS LOS ORGANISMOS DEPENDIENTES DEL MINISTERIO DE SEGURIDAD DE LA PROVINCIA.</a:t>
            </a:r>
          </a:p>
          <a:p>
            <a:pPr algn="just"/>
            <a:r>
              <a:rPr lang="es-ES_tradnl" dirty="0" smtClean="0"/>
              <a:t>Lineamientos:</a:t>
            </a:r>
          </a:p>
          <a:p>
            <a:pPr lvl="1" algn="just"/>
            <a:r>
              <a:rPr lang="es-ES_tradnl" dirty="0" smtClean="0"/>
              <a:t>Preguntar en forma respetuosa cuando se detecten signos de violencia</a:t>
            </a:r>
          </a:p>
          <a:p>
            <a:pPr lvl="1" algn="just"/>
            <a:r>
              <a:rPr lang="es-ES_tradnl" dirty="0" smtClean="0"/>
              <a:t>Si la mujer expone lo sucedido se deberá escucharla y contenerla en privacidad con respeto y atención.</a:t>
            </a:r>
          </a:p>
          <a:p>
            <a:pPr lvl="1" algn="just"/>
            <a:r>
              <a:rPr lang="es-ES_tradnl" dirty="0" smtClean="0"/>
              <a:t>Respetar su voluntad</a:t>
            </a:r>
          </a:p>
          <a:p>
            <a:pPr lvl="1" algn="just"/>
            <a:r>
              <a:rPr lang="es-ES_tradnl" dirty="0" smtClean="0"/>
              <a:t>Otorgar información verbal y en folletería sobre sus posibilidades.</a:t>
            </a:r>
          </a:p>
          <a:p>
            <a:pPr lvl="1" algn="just"/>
            <a:endParaRPr lang="es-ES_tradnl" dirty="0" smtClean="0"/>
          </a:p>
        </p:txBody>
      </p:sp>
      <p:sp>
        <p:nvSpPr>
          <p:cNvPr id="3" name="2 Título"/>
          <p:cNvSpPr>
            <a:spLocks noGrp="1"/>
          </p:cNvSpPr>
          <p:nvPr>
            <p:ph type="title"/>
          </p:nvPr>
        </p:nvSpPr>
        <p:spPr/>
        <p:txBody>
          <a:bodyPr/>
          <a:lstStyle/>
          <a:p>
            <a:pPr algn="ctr"/>
            <a:r>
              <a:rPr lang="es-ES_tradnl" dirty="0" smtClean="0"/>
              <a:t>PROTOCOLO DE ACTUACIÓN</a:t>
            </a:r>
            <a:endParaRPr lang="es-AR" dirty="0"/>
          </a:p>
        </p:txBody>
      </p:sp>
    </p:spTree>
    <p:extLst>
      <p:ext uri="{BB962C8B-B14F-4D97-AF65-F5344CB8AC3E}">
        <p14:creationId xmlns:p14="http://schemas.microsoft.com/office/powerpoint/2010/main" val="301119525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r>
              <a:rPr lang="es-ES_tradnl" dirty="0" smtClean="0"/>
              <a:t>LICENCIA ESPECIAL</a:t>
            </a:r>
          </a:p>
          <a:p>
            <a:pPr lvl="1" algn="just"/>
            <a:r>
              <a:rPr lang="es-ES_tradnl" b="1" dirty="0" smtClean="0"/>
              <a:t>Creación de una licencia laboral por «Violencia de Género».</a:t>
            </a:r>
          </a:p>
          <a:p>
            <a:pPr lvl="1" algn="just"/>
            <a:r>
              <a:rPr lang="es-ES_tradnl" b="1" dirty="0" smtClean="0"/>
              <a:t>Duración: </a:t>
            </a:r>
            <a:r>
              <a:rPr lang="es-ES_tradnl" dirty="0" smtClean="0"/>
              <a:t>3 días hábiles</a:t>
            </a:r>
          </a:p>
          <a:p>
            <a:pPr lvl="1" algn="just"/>
            <a:r>
              <a:rPr lang="es-ES_tradnl" b="1" dirty="0" smtClean="0"/>
              <a:t>Solicitud: </a:t>
            </a:r>
            <a:r>
              <a:rPr lang="es-ES_tradnl" dirty="0" smtClean="0"/>
              <a:t>Por cualquier medio y acompañar dentro de las 48 horas justificación emitida por la Dirección de Género y Diversidad.</a:t>
            </a:r>
          </a:p>
          <a:p>
            <a:pPr lvl="1" algn="just"/>
            <a:r>
              <a:rPr lang="es-ES_tradnl" b="1" dirty="0" smtClean="0"/>
              <a:t>Obligación del empleador: </a:t>
            </a:r>
            <a:r>
              <a:rPr lang="es-ES_tradnl" dirty="0" smtClean="0"/>
              <a:t>Notificar la solicitud de la licencia a la Dirección de Género y Diversidad. Mantener las condiciones laborales. No puede requerir antigüedad mínima para otorgarla.</a:t>
            </a:r>
          </a:p>
        </p:txBody>
      </p:sp>
      <p:sp>
        <p:nvSpPr>
          <p:cNvPr id="3" name="2 Título"/>
          <p:cNvSpPr>
            <a:spLocks noGrp="1"/>
          </p:cNvSpPr>
          <p:nvPr>
            <p:ph type="title"/>
          </p:nvPr>
        </p:nvSpPr>
        <p:spPr/>
        <p:txBody>
          <a:bodyPr>
            <a:normAutofit fontScale="90000"/>
          </a:bodyPr>
          <a:lstStyle/>
          <a:p>
            <a:pPr algn="ctr"/>
            <a:r>
              <a:rPr lang="es-ES_tradnl" dirty="0" smtClean="0"/>
              <a:t>ACCIONES DE REPARACIÓN ESTATAL</a:t>
            </a:r>
            <a:endParaRPr lang="es-AR" dirty="0"/>
          </a:p>
        </p:txBody>
      </p:sp>
    </p:spTree>
    <p:extLst>
      <p:ext uri="{BB962C8B-B14F-4D97-AF65-F5344CB8AC3E}">
        <p14:creationId xmlns:p14="http://schemas.microsoft.com/office/powerpoint/2010/main" val="115255936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ES_tradnl" dirty="0" smtClean="0"/>
              <a:t>LICENCIA ESPECIAL</a:t>
            </a:r>
          </a:p>
          <a:p>
            <a:pPr marL="109728" indent="0">
              <a:buNone/>
            </a:pPr>
            <a:endParaRPr lang="es-ES_tradnl" dirty="0" smtClean="0"/>
          </a:p>
          <a:p>
            <a:pPr lvl="1" algn="just"/>
            <a:r>
              <a:rPr lang="es-ES_tradnl" b="1" dirty="0"/>
              <a:t>Obligación de la Dirección de Género y Diversidad</a:t>
            </a:r>
            <a:r>
              <a:rPr lang="es-ES_tradnl" dirty="0"/>
              <a:t>: Disponer medidas y acciones para el abordaje integral de a situación. Preservar el derecho a la intimidad de la trabajadora.</a:t>
            </a:r>
          </a:p>
          <a:p>
            <a:pPr marL="393192" lvl="1" indent="0" algn="just">
              <a:buNone/>
            </a:pPr>
            <a:endParaRPr lang="es-ES_tradnl" dirty="0" smtClean="0"/>
          </a:p>
          <a:p>
            <a:pPr lvl="1" algn="just"/>
            <a:r>
              <a:rPr lang="es-ES_tradnl" dirty="0" smtClean="0"/>
              <a:t>Creación de un </a:t>
            </a:r>
            <a:r>
              <a:rPr lang="es-ES_tradnl" b="1" dirty="0" smtClean="0"/>
              <a:t>REGISTRO PROVINCIAL DE LICENCIAS LABORALES POR VIOLENCIA DE GÉNERO</a:t>
            </a:r>
            <a:r>
              <a:rPr lang="es-ES_tradnl" dirty="0" smtClean="0"/>
              <a:t>.</a:t>
            </a:r>
            <a:endParaRPr lang="es-AR" dirty="0"/>
          </a:p>
        </p:txBody>
      </p:sp>
      <p:sp>
        <p:nvSpPr>
          <p:cNvPr id="3" name="2 Título"/>
          <p:cNvSpPr>
            <a:spLocks noGrp="1"/>
          </p:cNvSpPr>
          <p:nvPr>
            <p:ph type="title"/>
          </p:nvPr>
        </p:nvSpPr>
        <p:spPr/>
        <p:txBody>
          <a:bodyPr>
            <a:normAutofit fontScale="90000"/>
          </a:bodyPr>
          <a:lstStyle/>
          <a:p>
            <a:pPr algn="ctr"/>
            <a:r>
              <a:rPr lang="es-ES_tradnl" dirty="0" smtClean="0"/>
              <a:t>ACCIONES DE REPARACIÓN ESTATAL</a:t>
            </a:r>
            <a:endParaRPr lang="es-AR" dirty="0"/>
          </a:p>
        </p:txBody>
      </p:sp>
    </p:spTree>
    <p:extLst>
      <p:ext uri="{BB962C8B-B14F-4D97-AF65-F5344CB8AC3E}">
        <p14:creationId xmlns:p14="http://schemas.microsoft.com/office/powerpoint/2010/main" val="23746335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pPr algn="just"/>
            <a:r>
              <a:rPr lang="es-ES_tradnl" dirty="0" smtClean="0"/>
              <a:t>COMPENSACIÓN ECONÓMICA PARA LAS VÍCTIMAS DE VIOLENCIA DE GÉNERO.</a:t>
            </a:r>
          </a:p>
          <a:p>
            <a:pPr marL="109728" indent="0" algn="just">
              <a:buNone/>
            </a:pPr>
            <a:endParaRPr lang="es-ES_tradnl" dirty="0" smtClean="0"/>
          </a:p>
          <a:p>
            <a:pPr lvl="1" algn="just"/>
            <a:r>
              <a:rPr lang="es-ES_tradnl" b="1" dirty="0" smtClean="0"/>
              <a:t>Prestación: </a:t>
            </a:r>
            <a:r>
              <a:rPr lang="es-ES_tradnl" dirty="0" smtClean="0"/>
              <a:t>Mensual y equivalente al haber mínimo jubilatorio.</a:t>
            </a:r>
          </a:p>
          <a:p>
            <a:pPr lvl="1" algn="just"/>
            <a:r>
              <a:rPr lang="es-ES_tradnl" b="1" dirty="0" smtClean="0"/>
              <a:t>Acceso: </a:t>
            </a:r>
            <a:r>
              <a:rPr lang="es-ES_tradnl" dirty="0" smtClean="0"/>
              <a:t>Personas argentinas nativas o naturalizadas o por opción con domicilio real y habitual en el territorio de Mendoza. No argentinas que posean domicilio en Mendoza antes del hecho de violencia.</a:t>
            </a:r>
          </a:p>
          <a:p>
            <a:pPr lvl="1" algn="just"/>
            <a:r>
              <a:rPr lang="es-ES_tradnl" b="1" dirty="0" smtClean="0"/>
              <a:t>Compatibilidad: </a:t>
            </a:r>
            <a:r>
              <a:rPr lang="es-ES_tradnl" dirty="0" smtClean="0"/>
              <a:t>Con otras asignaciones (por hijo, familiares, pensiones, </a:t>
            </a:r>
            <a:r>
              <a:rPr lang="es-ES_tradnl" dirty="0" err="1" smtClean="0"/>
              <a:t>etc</a:t>
            </a:r>
            <a:r>
              <a:rPr lang="es-ES_tradnl" dirty="0" smtClean="0"/>
              <a:t>)</a:t>
            </a:r>
          </a:p>
          <a:p>
            <a:pPr lvl="1" algn="just"/>
            <a:endParaRPr lang="es-ES_tradnl" dirty="0" smtClean="0"/>
          </a:p>
          <a:p>
            <a:pPr lvl="1"/>
            <a:endParaRPr lang="es-AR" dirty="0"/>
          </a:p>
        </p:txBody>
      </p:sp>
      <p:sp>
        <p:nvSpPr>
          <p:cNvPr id="3" name="2 Título"/>
          <p:cNvSpPr>
            <a:spLocks noGrp="1"/>
          </p:cNvSpPr>
          <p:nvPr>
            <p:ph type="title"/>
          </p:nvPr>
        </p:nvSpPr>
        <p:spPr/>
        <p:txBody>
          <a:bodyPr>
            <a:normAutofit fontScale="90000"/>
          </a:bodyPr>
          <a:lstStyle/>
          <a:p>
            <a:pPr algn="ctr"/>
            <a:r>
              <a:rPr lang="es-ES_tradnl" dirty="0" smtClean="0"/>
              <a:t>ACCIONES DE REPARACIÓN ESTATAL</a:t>
            </a:r>
            <a:endParaRPr lang="es-AR" dirty="0"/>
          </a:p>
        </p:txBody>
      </p:sp>
    </p:spTree>
    <p:extLst>
      <p:ext uri="{BB962C8B-B14F-4D97-AF65-F5344CB8AC3E}">
        <p14:creationId xmlns:p14="http://schemas.microsoft.com/office/powerpoint/2010/main" val="406659940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pPr algn="just"/>
            <a:r>
              <a:rPr lang="es-ES_tradnl" dirty="0"/>
              <a:t>COMPENSACIÓN ECONÓMICA PARA LAS VÍCTIMAS DE VIOLENCIA DE GÉNERO</a:t>
            </a:r>
            <a:r>
              <a:rPr lang="es-ES_tradnl" dirty="0" smtClean="0"/>
              <a:t>.</a:t>
            </a:r>
          </a:p>
          <a:p>
            <a:pPr marL="109728" indent="0" algn="just">
              <a:buNone/>
            </a:pPr>
            <a:endParaRPr lang="es-ES_tradnl" dirty="0"/>
          </a:p>
          <a:p>
            <a:pPr lvl="1" algn="just"/>
            <a:r>
              <a:rPr lang="es-ES_tradnl" b="1" dirty="0" smtClean="0"/>
              <a:t>Solicitud</a:t>
            </a:r>
            <a:r>
              <a:rPr lang="es-ES_tradnl" dirty="0" smtClean="0"/>
              <a:t>: Ante la Dirección de Género y Diversidad, acompañando resolución de elevación a juicio y fundando la necesidad económica.</a:t>
            </a:r>
          </a:p>
          <a:p>
            <a:pPr lvl="1" algn="just"/>
            <a:r>
              <a:rPr lang="es-ES_tradnl" b="1" dirty="0" smtClean="0"/>
              <a:t>Plazo de la compensación</a:t>
            </a:r>
            <a:r>
              <a:rPr lang="es-ES_tradnl" dirty="0" smtClean="0"/>
              <a:t>: 1 año pudiendo prorrogarse por un periodo más.</a:t>
            </a:r>
          </a:p>
          <a:p>
            <a:pPr lvl="1" algn="just"/>
            <a:r>
              <a:rPr lang="es-ES_tradnl" b="1" dirty="0" smtClean="0"/>
              <a:t>Extinción:</a:t>
            </a:r>
          </a:p>
          <a:p>
            <a:pPr lvl="2" algn="just"/>
            <a:r>
              <a:rPr lang="es-ES_tradnl" dirty="0" smtClean="0"/>
              <a:t>Transcurrido el plazo</a:t>
            </a:r>
          </a:p>
          <a:p>
            <a:pPr lvl="2" algn="just"/>
            <a:r>
              <a:rPr lang="es-ES_tradnl" dirty="0" smtClean="0"/>
              <a:t>Sobreseimiento o absolución del imputado</a:t>
            </a:r>
            <a:endParaRPr lang="es-AR" dirty="0"/>
          </a:p>
        </p:txBody>
      </p:sp>
      <p:sp>
        <p:nvSpPr>
          <p:cNvPr id="3" name="2 Título"/>
          <p:cNvSpPr>
            <a:spLocks noGrp="1"/>
          </p:cNvSpPr>
          <p:nvPr>
            <p:ph type="title"/>
          </p:nvPr>
        </p:nvSpPr>
        <p:spPr/>
        <p:txBody>
          <a:bodyPr>
            <a:normAutofit fontScale="90000"/>
          </a:bodyPr>
          <a:lstStyle/>
          <a:p>
            <a:pPr algn="ctr"/>
            <a:r>
              <a:rPr lang="es-ES_tradnl" dirty="0" smtClean="0"/>
              <a:t>ACCIONES DE REPARACIÓN ESTATAL</a:t>
            </a:r>
            <a:endParaRPr lang="es-AR" dirty="0"/>
          </a:p>
        </p:txBody>
      </p:sp>
    </p:spTree>
    <p:extLst>
      <p:ext uri="{BB962C8B-B14F-4D97-AF65-F5344CB8AC3E}">
        <p14:creationId xmlns:p14="http://schemas.microsoft.com/office/powerpoint/2010/main" val="37791921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r>
              <a:rPr lang="es-ES_tradnl" dirty="0" smtClean="0"/>
              <a:t>Prevenir</a:t>
            </a:r>
          </a:p>
          <a:p>
            <a:pPr marL="109728" indent="0">
              <a:buNone/>
            </a:pPr>
            <a:endParaRPr lang="es-ES_tradnl" dirty="0" smtClean="0"/>
          </a:p>
          <a:p>
            <a:r>
              <a:rPr lang="es-ES_tradnl" dirty="0" smtClean="0"/>
              <a:t>Concientizar</a:t>
            </a:r>
          </a:p>
          <a:p>
            <a:pPr marL="109728" indent="0">
              <a:buNone/>
            </a:pPr>
            <a:endParaRPr lang="es-ES_tradnl" dirty="0" smtClean="0"/>
          </a:p>
          <a:p>
            <a:r>
              <a:rPr lang="es-ES_tradnl" dirty="0" smtClean="0"/>
              <a:t>Brindar una solución integral</a:t>
            </a:r>
          </a:p>
          <a:p>
            <a:endParaRPr lang="es-ES_tradnl" dirty="0"/>
          </a:p>
          <a:p>
            <a:pPr marL="109728" indent="0">
              <a:buNone/>
            </a:pPr>
            <a:r>
              <a:rPr lang="es-ES_tradnl" dirty="0" smtClean="0"/>
              <a:t>A las problemáticas que se desarrollan por violencia contra la mujer para la provincia de Mendoza.</a:t>
            </a:r>
            <a:endParaRPr lang="es-AR" dirty="0"/>
          </a:p>
        </p:txBody>
      </p:sp>
      <p:sp>
        <p:nvSpPr>
          <p:cNvPr id="2" name="1 Título"/>
          <p:cNvSpPr>
            <a:spLocks noGrp="1"/>
          </p:cNvSpPr>
          <p:nvPr>
            <p:ph type="title"/>
          </p:nvPr>
        </p:nvSpPr>
        <p:spPr/>
        <p:txBody>
          <a:bodyPr/>
          <a:lstStyle/>
          <a:p>
            <a:pPr algn="ctr"/>
            <a:r>
              <a:rPr lang="es-ES_tradnl" dirty="0" smtClean="0"/>
              <a:t>OBJETIVO</a:t>
            </a:r>
            <a:endParaRPr lang="es-AR" dirty="0"/>
          </a:p>
        </p:txBody>
      </p:sp>
    </p:spTree>
    <p:extLst>
      <p:ext uri="{BB962C8B-B14F-4D97-AF65-F5344CB8AC3E}">
        <p14:creationId xmlns:p14="http://schemas.microsoft.com/office/powerpoint/2010/main" val="401728448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ES_tradnl" dirty="0" smtClean="0"/>
              <a:t>ACCESO A PANES DE VIVIENDAS SOCIALES</a:t>
            </a:r>
          </a:p>
          <a:p>
            <a:pPr marL="109728" indent="0">
              <a:buNone/>
            </a:pPr>
            <a:endParaRPr lang="es-ES_tradnl" dirty="0" smtClean="0"/>
          </a:p>
          <a:p>
            <a:pPr lvl="1"/>
            <a:r>
              <a:rPr lang="es-ES_tradnl" dirty="0" smtClean="0"/>
              <a:t>Construcción de viviendas sociales a cargo el Gobierno de Mendoza.</a:t>
            </a:r>
          </a:p>
          <a:p>
            <a:pPr marL="393192" lvl="1" indent="0">
              <a:buNone/>
            </a:pPr>
            <a:endParaRPr lang="es-ES_tradnl" dirty="0" smtClean="0"/>
          </a:p>
          <a:p>
            <a:pPr lvl="1"/>
            <a:r>
              <a:rPr lang="es-ES_tradnl" dirty="0" smtClean="0"/>
              <a:t>Cupo del 10% para «Mujeres víctimas de violencia de género»</a:t>
            </a:r>
            <a:endParaRPr lang="es-AR" dirty="0"/>
          </a:p>
        </p:txBody>
      </p:sp>
      <p:sp>
        <p:nvSpPr>
          <p:cNvPr id="3" name="2 Título"/>
          <p:cNvSpPr>
            <a:spLocks noGrp="1"/>
          </p:cNvSpPr>
          <p:nvPr>
            <p:ph type="title"/>
          </p:nvPr>
        </p:nvSpPr>
        <p:spPr/>
        <p:txBody>
          <a:bodyPr>
            <a:normAutofit fontScale="90000"/>
          </a:bodyPr>
          <a:lstStyle/>
          <a:p>
            <a:pPr algn="ctr"/>
            <a:r>
              <a:rPr lang="es-ES_tradnl" dirty="0" smtClean="0"/>
              <a:t>ACCIONES DE REPARACIÓN ESTATAL</a:t>
            </a:r>
            <a:endParaRPr lang="es-AR" dirty="0"/>
          </a:p>
        </p:txBody>
      </p:sp>
    </p:spTree>
    <p:extLst>
      <p:ext uri="{BB962C8B-B14F-4D97-AF65-F5344CB8AC3E}">
        <p14:creationId xmlns:p14="http://schemas.microsoft.com/office/powerpoint/2010/main" val="63042707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lnSpcReduction="10000"/>
          </a:bodyPr>
          <a:lstStyle/>
          <a:p>
            <a:pPr algn="just"/>
            <a:r>
              <a:rPr lang="es-ES_tradnl" dirty="0" smtClean="0"/>
              <a:t>El proyecto de ley lo crea dentro del ámbito de la Dirección de Género y Diversidad.</a:t>
            </a:r>
          </a:p>
          <a:p>
            <a:pPr marL="109728" indent="0" algn="just">
              <a:buNone/>
            </a:pPr>
            <a:endParaRPr lang="es-ES_tradnl" dirty="0" smtClean="0"/>
          </a:p>
          <a:p>
            <a:pPr lvl="1" algn="just"/>
            <a:r>
              <a:rPr lang="es-ES_tradnl" b="1" dirty="0" smtClean="0"/>
              <a:t>Objeto: </a:t>
            </a:r>
            <a:r>
              <a:rPr lang="es-ES_tradnl" dirty="0" smtClean="0"/>
              <a:t>Llevar un asiento unificado de datos relacionados a hechos de violencia contra las mujeres.</a:t>
            </a:r>
          </a:p>
          <a:p>
            <a:pPr lvl="1" algn="just"/>
            <a:r>
              <a:rPr lang="es-ES_tradnl" b="1" dirty="0" smtClean="0"/>
              <a:t>Deberes: </a:t>
            </a:r>
          </a:p>
          <a:p>
            <a:pPr lvl="2" algn="just"/>
            <a:r>
              <a:rPr lang="es-ES_tradnl" dirty="0" smtClean="0"/>
              <a:t>Reunir antecedentes</a:t>
            </a:r>
          </a:p>
          <a:p>
            <a:pPr lvl="2" algn="just"/>
            <a:r>
              <a:rPr lang="es-ES_tradnl" dirty="0" smtClean="0"/>
              <a:t>Distinguir datos</a:t>
            </a:r>
          </a:p>
          <a:p>
            <a:pPr lvl="2" algn="just"/>
            <a:r>
              <a:rPr lang="es-ES_tradnl" dirty="0" smtClean="0"/>
              <a:t>Suministrar información a os organismos dependientes del Poder Judicial</a:t>
            </a:r>
          </a:p>
          <a:p>
            <a:pPr lvl="2" algn="just"/>
            <a:r>
              <a:rPr lang="es-ES_tradnl" dirty="0" smtClean="0"/>
              <a:t>Elaborar estadísticas</a:t>
            </a:r>
          </a:p>
          <a:p>
            <a:pPr marL="630936" lvl="2" indent="0" algn="just">
              <a:buNone/>
            </a:pPr>
            <a:endParaRPr lang="es-AR" b="1" dirty="0"/>
          </a:p>
        </p:txBody>
      </p:sp>
      <p:sp>
        <p:nvSpPr>
          <p:cNvPr id="3" name="2 Título"/>
          <p:cNvSpPr>
            <a:spLocks noGrp="1"/>
          </p:cNvSpPr>
          <p:nvPr>
            <p:ph type="title"/>
          </p:nvPr>
        </p:nvSpPr>
        <p:spPr/>
        <p:txBody>
          <a:bodyPr>
            <a:normAutofit fontScale="90000"/>
          </a:bodyPr>
          <a:lstStyle/>
          <a:p>
            <a:pPr algn="ctr"/>
            <a:r>
              <a:rPr lang="es-ES_tradnl" dirty="0" smtClean="0"/>
              <a:t>REGISTRO ÚNICO DE CASOS DE VIOLENCIA DE GÉNERO</a:t>
            </a:r>
            <a:endParaRPr lang="es-AR" dirty="0"/>
          </a:p>
        </p:txBody>
      </p:sp>
    </p:spTree>
    <p:extLst>
      <p:ext uri="{BB962C8B-B14F-4D97-AF65-F5344CB8AC3E}">
        <p14:creationId xmlns:p14="http://schemas.microsoft.com/office/powerpoint/2010/main" val="201362726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pPr algn="just"/>
            <a:endParaRPr lang="es-ES_tradnl" dirty="0" smtClean="0"/>
          </a:p>
          <a:p>
            <a:pPr algn="just"/>
            <a:r>
              <a:rPr lang="es-ES_tradnl" dirty="0" smtClean="0"/>
              <a:t>La información será confidencial.</a:t>
            </a:r>
          </a:p>
          <a:p>
            <a:pPr marL="109728" indent="0" algn="just">
              <a:buNone/>
            </a:pPr>
            <a:endParaRPr lang="es-ES_tradnl" dirty="0" smtClean="0"/>
          </a:p>
          <a:p>
            <a:pPr algn="just"/>
            <a:r>
              <a:rPr lang="es-ES_tradnl" dirty="0" smtClean="0"/>
              <a:t>Todo organismo depositario de datos necesarios para el registro deberá remitir a información al mismo.</a:t>
            </a:r>
          </a:p>
          <a:p>
            <a:pPr marL="109728" indent="0">
              <a:buNone/>
            </a:pPr>
            <a:endParaRPr lang="es-AR" dirty="0"/>
          </a:p>
        </p:txBody>
      </p:sp>
      <p:sp>
        <p:nvSpPr>
          <p:cNvPr id="3" name="2 Título"/>
          <p:cNvSpPr>
            <a:spLocks noGrp="1"/>
          </p:cNvSpPr>
          <p:nvPr>
            <p:ph type="title"/>
          </p:nvPr>
        </p:nvSpPr>
        <p:spPr/>
        <p:txBody>
          <a:bodyPr>
            <a:normAutofit fontScale="90000"/>
          </a:bodyPr>
          <a:lstStyle/>
          <a:p>
            <a:pPr algn="ctr"/>
            <a:r>
              <a:rPr lang="es-ES_tradnl" dirty="0"/>
              <a:t>REGISTRO ÚNICO DE CASOS DE VIOLENCIA DE GÉNERO</a:t>
            </a:r>
            <a:endParaRPr lang="es-AR" dirty="0"/>
          </a:p>
        </p:txBody>
      </p:sp>
    </p:spTree>
    <p:extLst>
      <p:ext uri="{BB962C8B-B14F-4D97-AF65-F5344CB8AC3E}">
        <p14:creationId xmlns:p14="http://schemas.microsoft.com/office/powerpoint/2010/main" val="388081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lnSpcReduction="10000"/>
          </a:bodyPr>
          <a:lstStyle/>
          <a:p>
            <a:pPr algn="just"/>
            <a:r>
              <a:rPr lang="es-ES_tradnl" dirty="0" smtClean="0"/>
              <a:t>El proyecto de ley lo crea como ente autárquico.</a:t>
            </a:r>
          </a:p>
          <a:p>
            <a:pPr lvl="1" algn="just"/>
            <a:r>
              <a:rPr lang="es-ES_tradnl" b="1" dirty="0" smtClean="0"/>
              <a:t>Objeto: </a:t>
            </a:r>
            <a:r>
              <a:rPr lang="es-ES_tradnl" dirty="0" smtClean="0"/>
              <a:t>Crear políticas de prevención y acción contra la violencia de género.</a:t>
            </a:r>
          </a:p>
          <a:p>
            <a:pPr lvl="1" algn="just"/>
            <a:r>
              <a:rPr lang="es-ES_tradnl" b="1" dirty="0" smtClean="0"/>
              <a:t>Conformación:</a:t>
            </a:r>
            <a:r>
              <a:rPr lang="es-ES_tradnl" dirty="0" smtClean="0"/>
              <a:t> </a:t>
            </a:r>
          </a:p>
          <a:p>
            <a:pPr lvl="2" algn="just"/>
            <a:r>
              <a:rPr lang="es-ES_tradnl" dirty="0" smtClean="0"/>
              <a:t>Representantes de los poderes públicos del gobierno provincial</a:t>
            </a:r>
          </a:p>
          <a:p>
            <a:pPr lvl="2" algn="just"/>
            <a:r>
              <a:rPr lang="es-ES_tradnl" dirty="0" smtClean="0"/>
              <a:t>Quien presida la Comisión de Género y Equidad de la Cámara de Senadores y quien lo haga en Cámara de Diputados</a:t>
            </a:r>
          </a:p>
          <a:p>
            <a:pPr lvl="2" algn="just"/>
            <a:r>
              <a:rPr lang="es-ES_tradnl" dirty="0" smtClean="0"/>
              <a:t>Autoridad de la Dirección de Género y Diversidad.</a:t>
            </a:r>
          </a:p>
          <a:p>
            <a:pPr lvl="2" algn="just"/>
            <a:r>
              <a:rPr lang="es-ES_tradnl" dirty="0" smtClean="0"/>
              <a:t>Un representante por cada Municipio adherido a la ley.</a:t>
            </a:r>
          </a:p>
          <a:p>
            <a:pPr lvl="2" algn="just"/>
            <a:r>
              <a:rPr lang="es-ES_tradnl" dirty="0" smtClean="0"/>
              <a:t>Un representante de la </a:t>
            </a:r>
            <a:r>
              <a:rPr lang="es-ES_tradnl" dirty="0" err="1" smtClean="0"/>
              <a:t>UNCuyo</a:t>
            </a:r>
            <a:r>
              <a:rPr lang="es-ES_tradnl" dirty="0" smtClean="0"/>
              <a:t>.</a:t>
            </a:r>
            <a:endParaRPr lang="es-AR" dirty="0"/>
          </a:p>
        </p:txBody>
      </p:sp>
      <p:sp>
        <p:nvSpPr>
          <p:cNvPr id="3" name="2 Título"/>
          <p:cNvSpPr>
            <a:spLocks noGrp="1"/>
          </p:cNvSpPr>
          <p:nvPr>
            <p:ph type="title"/>
          </p:nvPr>
        </p:nvSpPr>
        <p:spPr/>
        <p:txBody>
          <a:bodyPr>
            <a:normAutofit fontScale="90000"/>
          </a:bodyPr>
          <a:lstStyle/>
          <a:p>
            <a:pPr algn="ctr"/>
            <a:r>
              <a:rPr lang="es-ES_tradnl" dirty="0" smtClean="0"/>
              <a:t>CONSEJO PROVINCIAL DE LA MUJER</a:t>
            </a:r>
            <a:endParaRPr lang="es-AR" dirty="0"/>
          </a:p>
        </p:txBody>
      </p:sp>
    </p:spTree>
    <p:extLst>
      <p:ext uri="{BB962C8B-B14F-4D97-AF65-F5344CB8AC3E}">
        <p14:creationId xmlns:p14="http://schemas.microsoft.com/office/powerpoint/2010/main" val="14183924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fontScale="92500" lnSpcReduction="10000"/>
          </a:bodyPr>
          <a:lstStyle/>
          <a:p>
            <a:r>
              <a:rPr lang="es-ES_tradnl" dirty="0" smtClean="0"/>
              <a:t>Principales funciones:</a:t>
            </a:r>
          </a:p>
          <a:p>
            <a:pPr lvl="1" algn="just"/>
            <a:r>
              <a:rPr lang="es-ES_tradnl" dirty="0" smtClean="0"/>
              <a:t>Profundizar en el estudios de temas inherentes a la violencia de género.</a:t>
            </a:r>
          </a:p>
          <a:p>
            <a:pPr lvl="1" algn="just"/>
            <a:r>
              <a:rPr lang="es-ES_tradnl" dirty="0" smtClean="0"/>
              <a:t>Impulsar medidas que contribuyan a eliminar discriminaciones hacia la mujer y la violencia </a:t>
            </a:r>
            <a:r>
              <a:rPr lang="es-ES_tradnl" dirty="0"/>
              <a:t>d</a:t>
            </a:r>
            <a:r>
              <a:rPr lang="es-ES_tradnl" dirty="0" smtClean="0"/>
              <a:t>e género.</a:t>
            </a:r>
          </a:p>
          <a:p>
            <a:pPr lvl="1" algn="just"/>
            <a:r>
              <a:rPr lang="es-ES_tradnl" dirty="0" smtClean="0"/>
              <a:t>Coordinar, planificar y evaluar políticas, programas y acciones relacionados con la problemática de la mujer.</a:t>
            </a:r>
          </a:p>
          <a:p>
            <a:pPr lvl="1" algn="just"/>
            <a:r>
              <a:rPr lang="es-ES_tradnl" dirty="0" smtClean="0"/>
              <a:t>Fomentar la prestación de servicios en favor de la mujer.</a:t>
            </a:r>
          </a:p>
          <a:p>
            <a:pPr lvl="1" algn="just"/>
            <a:r>
              <a:rPr lang="es-ES_tradnl" dirty="0" smtClean="0"/>
              <a:t>Promover y coordinar la celebración de acuerdos institucionales tenientes a evitar la discriminación de la mujer.</a:t>
            </a:r>
          </a:p>
          <a:p>
            <a:pPr lvl="1" algn="just"/>
            <a:r>
              <a:rPr lang="es-ES_tradnl" dirty="0" smtClean="0"/>
              <a:t>Emitir dictámenes no vinculantes para la autoridad de aplicación.</a:t>
            </a:r>
          </a:p>
          <a:p>
            <a:pPr lvl="1"/>
            <a:endParaRPr lang="es-AR" dirty="0"/>
          </a:p>
        </p:txBody>
      </p:sp>
      <p:sp>
        <p:nvSpPr>
          <p:cNvPr id="3" name="2 Título"/>
          <p:cNvSpPr>
            <a:spLocks noGrp="1"/>
          </p:cNvSpPr>
          <p:nvPr>
            <p:ph type="title"/>
          </p:nvPr>
        </p:nvSpPr>
        <p:spPr/>
        <p:txBody>
          <a:bodyPr>
            <a:normAutofit fontScale="90000"/>
          </a:bodyPr>
          <a:lstStyle/>
          <a:p>
            <a:r>
              <a:rPr lang="es-ES_tradnl" dirty="0"/>
              <a:t>CONSEJO PROVINCIAL DE LA MUJER</a:t>
            </a:r>
            <a:endParaRPr lang="es-AR" dirty="0"/>
          </a:p>
        </p:txBody>
      </p:sp>
    </p:spTree>
    <p:extLst>
      <p:ext uri="{BB962C8B-B14F-4D97-AF65-F5344CB8AC3E}">
        <p14:creationId xmlns:p14="http://schemas.microsoft.com/office/powerpoint/2010/main" val="6352643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fontScale="92500"/>
          </a:bodyPr>
          <a:lstStyle/>
          <a:p>
            <a:pPr algn="just"/>
            <a:r>
              <a:rPr lang="es-ES_tradnl" dirty="0" smtClean="0"/>
              <a:t>Convención sobre la Eliminación de todas las Formas de Discriminación contra la Mujer (CEDAW)</a:t>
            </a:r>
          </a:p>
          <a:p>
            <a:pPr algn="just"/>
            <a:r>
              <a:rPr lang="es-ES_tradnl" dirty="0" smtClean="0"/>
              <a:t>Ley Nacional 24.417 «Protección contra la Violencia Familiar» (1994)</a:t>
            </a:r>
          </a:p>
          <a:p>
            <a:pPr algn="just"/>
            <a:r>
              <a:rPr lang="es-ES_tradnl" dirty="0" smtClean="0"/>
              <a:t>Ley Provincial 6.672 «Violencia Intrafamiliar» (1994) </a:t>
            </a:r>
          </a:p>
          <a:p>
            <a:pPr algn="just"/>
            <a:r>
              <a:rPr lang="es-ES_tradnl" dirty="0" smtClean="0"/>
              <a:t>Ley Nacional 26.485 «Protección Integral para Prevenir, Sancionar y Erradicar la Violencia Contra las Mujeres en los Ámbitos en que se Desarrollen sus Relaciones Interpersonales» (2009) </a:t>
            </a:r>
            <a:endParaRPr lang="es-AR" dirty="0"/>
          </a:p>
        </p:txBody>
      </p:sp>
      <p:sp>
        <p:nvSpPr>
          <p:cNvPr id="3" name="2 Título"/>
          <p:cNvSpPr>
            <a:spLocks noGrp="1"/>
          </p:cNvSpPr>
          <p:nvPr>
            <p:ph type="title"/>
          </p:nvPr>
        </p:nvSpPr>
        <p:spPr/>
        <p:txBody>
          <a:bodyPr/>
          <a:lstStyle/>
          <a:p>
            <a:pPr algn="ctr"/>
            <a:r>
              <a:rPr lang="es-ES_tradnl" dirty="0" smtClean="0"/>
              <a:t>ANTECEDENTES</a:t>
            </a:r>
            <a:endParaRPr lang="es-AR" dirty="0"/>
          </a:p>
        </p:txBody>
      </p:sp>
    </p:spTree>
    <p:extLst>
      <p:ext uri="{BB962C8B-B14F-4D97-AF65-F5344CB8AC3E}">
        <p14:creationId xmlns:p14="http://schemas.microsoft.com/office/powerpoint/2010/main" val="7606004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lnSpcReduction="10000"/>
          </a:bodyPr>
          <a:lstStyle/>
          <a:p>
            <a:pPr algn="just"/>
            <a:r>
              <a:rPr lang="es-ES_tradnl" dirty="0" smtClean="0"/>
              <a:t>Ley Provincial 8.226 «Adhesión a la Ley Nacional 26.485» (2010)</a:t>
            </a:r>
          </a:p>
          <a:p>
            <a:pPr algn="just"/>
            <a:r>
              <a:rPr lang="es-ES_tradnl" dirty="0" smtClean="0"/>
              <a:t>Ley Nacional 26.522 «Servicios de Comunicación Audiovisual» Artículo «M».</a:t>
            </a:r>
          </a:p>
          <a:p>
            <a:pPr algn="just"/>
            <a:r>
              <a:rPr lang="es-ES_tradnl" dirty="0" smtClean="0"/>
              <a:t>Decreto Nacional Nº 936 que promueve la erradicación de mensajes e imágenes que estimulen o fomenten la explotación sexual de mujeres, niñas y adolescentes.</a:t>
            </a:r>
          </a:p>
          <a:p>
            <a:pPr algn="just"/>
            <a:r>
              <a:rPr lang="es-ES_tradnl" dirty="0" smtClean="0"/>
              <a:t>Protocolo para la investigación y litigio de casos de muertes violentas de mujeres (UFEM)  </a:t>
            </a:r>
            <a:endParaRPr lang="es-AR" dirty="0"/>
          </a:p>
        </p:txBody>
      </p:sp>
      <p:sp>
        <p:nvSpPr>
          <p:cNvPr id="3" name="2 Título"/>
          <p:cNvSpPr>
            <a:spLocks noGrp="1"/>
          </p:cNvSpPr>
          <p:nvPr>
            <p:ph type="title"/>
          </p:nvPr>
        </p:nvSpPr>
        <p:spPr/>
        <p:txBody>
          <a:bodyPr/>
          <a:lstStyle/>
          <a:p>
            <a:pPr algn="ctr"/>
            <a:r>
              <a:rPr lang="es-ES_tradnl" dirty="0" smtClean="0"/>
              <a:t>ANTECEDENTES</a:t>
            </a:r>
            <a:endParaRPr lang="es-AR" dirty="0"/>
          </a:p>
        </p:txBody>
      </p:sp>
    </p:spTree>
    <p:extLst>
      <p:ext uri="{BB962C8B-B14F-4D97-AF65-F5344CB8AC3E}">
        <p14:creationId xmlns:p14="http://schemas.microsoft.com/office/powerpoint/2010/main" val="38185345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pPr algn="just"/>
            <a:r>
              <a:rPr lang="es-ES_tradnl" dirty="0" smtClean="0"/>
              <a:t>Ley Provincial 8.931 «Sistema </a:t>
            </a:r>
            <a:r>
              <a:rPr lang="es-ES_tradnl" dirty="0" err="1" smtClean="0"/>
              <a:t>georeferencial</a:t>
            </a:r>
            <a:r>
              <a:rPr lang="es-ES_tradnl" dirty="0" smtClean="0"/>
              <a:t> de monitoreo, supervisión, rastreo y alerta electrónico para las mujeres que hayan formalizado denuncia penal por violencia e género y que cuenten con medida judicial.</a:t>
            </a:r>
          </a:p>
          <a:p>
            <a:pPr algn="just"/>
            <a:r>
              <a:rPr lang="es-ES_tradnl" dirty="0" smtClean="0"/>
              <a:t>Ley Provincial 8.933 «Adhesión a la Ley Nacional 27.234» «Educar en igualdad, mediante la prevención y erradicación de la violencia de género»</a:t>
            </a:r>
            <a:endParaRPr lang="es-AR" dirty="0"/>
          </a:p>
        </p:txBody>
      </p:sp>
      <p:sp>
        <p:nvSpPr>
          <p:cNvPr id="3" name="2 Título"/>
          <p:cNvSpPr>
            <a:spLocks noGrp="1"/>
          </p:cNvSpPr>
          <p:nvPr>
            <p:ph type="title"/>
          </p:nvPr>
        </p:nvSpPr>
        <p:spPr/>
        <p:txBody>
          <a:bodyPr/>
          <a:lstStyle/>
          <a:p>
            <a:pPr algn="ctr"/>
            <a:r>
              <a:rPr lang="es-ES_tradnl" dirty="0" smtClean="0"/>
              <a:t>Antecedentes</a:t>
            </a:r>
            <a:endParaRPr lang="es-AR" dirty="0"/>
          </a:p>
        </p:txBody>
      </p:sp>
    </p:spTree>
    <p:extLst>
      <p:ext uri="{BB962C8B-B14F-4D97-AF65-F5344CB8AC3E}">
        <p14:creationId xmlns:p14="http://schemas.microsoft.com/office/powerpoint/2010/main" val="25585370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pPr algn="just"/>
            <a:r>
              <a:rPr lang="es-ES_tradnl" dirty="0"/>
              <a:t>Toda conducta, acción u </a:t>
            </a:r>
            <a:r>
              <a:rPr lang="es-ES_tradnl" dirty="0" smtClean="0"/>
              <a:t>omisión </a:t>
            </a:r>
            <a:r>
              <a:rPr lang="es-AR" dirty="0" smtClean="0"/>
              <a:t>basada </a:t>
            </a:r>
            <a:r>
              <a:rPr lang="es-AR" dirty="0"/>
              <a:t>en una relación desigual de </a:t>
            </a:r>
            <a:r>
              <a:rPr lang="es-AR" dirty="0" smtClean="0"/>
              <a:t>poder.</a:t>
            </a:r>
          </a:p>
          <a:p>
            <a:pPr algn="just"/>
            <a:r>
              <a:rPr lang="es-ES_tradnl" dirty="0" smtClean="0"/>
              <a:t>Que afecte </a:t>
            </a:r>
            <a:r>
              <a:rPr lang="es-AR" dirty="0" smtClean="0"/>
              <a:t>su </a:t>
            </a:r>
            <a:r>
              <a:rPr lang="es-AR" dirty="0"/>
              <a:t>vida, libertad, dignidad, integridad física, psicológica, sexual, económica o patrimonial, como así también su seguridad personal. </a:t>
            </a:r>
            <a:endParaRPr lang="es-AR" dirty="0" smtClean="0"/>
          </a:p>
          <a:p>
            <a:pPr algn="just"/>
            <a:r>
              <a:rPr lang="es-ES_tradnl" dirty="0" smtClean="0"/>
              <a:t>De manera directa o indirecta</a:t>
            </a:r>
          </a:p>
          <a:p>
            <a:pPr algn="just"/>
            <a:r>
              <a:rPr lang="es-ES_tradnl" dirty="0" smtClean="0"/>
              <a:t>En el ámbito público o privado</a:t>
            </a:r>
          </a:p>
          <a:p>
            <a:pPr algn="just"/>
            <a:r>
              <a:rPr lang="es-AR" dirty="0" smtClean="0"/>
              <a:t>Quedan comprendidas </a:t>
            </a:r>
            <a:r>
              <a:rPr lang="es-AR" dirty="0"/>
              <a:t>las perpetradas desde el Estado o por sus agentes</a:t>
            </a:r>
            <a:endParaRPr lang="es-AR" dirty="0" smtClean="0"/>
          </a:p>
          <a:p>
            <a:pPr algn="just"/>
            <a:endParaRPr lang="es-AR" dirty="0"/>
          </a:p>
          <a:p>
            <a:endParaRPr lang="es-AR" dirty="0" smtClean="0"/>
          </a:p>
          <a:p>
            <a:endParaRPr lang="es-ES_tradnl" dirty="0" smtClean="0"/>
          </a:p>
          <a:p>
            <a:endParaRPr lang="es-AR" dirty="0"/>
          </a:p>
        </p:txBody>
      </p:sp>
      <p:sp>
        <p:nvSpPr>
          <p:cNvPr id="3" name="2 Título"/>
          <p:cNvSpPr>
            <a:spLocks noGrp="1"/>
          </p:cNvSpPr>
          <p:nvPr>
            <p:ph type="title"/>
          </p:nvPr>
        </p:nvSpPr>
        <p:spPr/>
        <p:txBody>
          <a:bodyPr/>
          <a:lstStyle/>
          <a:p>
            <a:pPr algn="ctr"/>
            <a:r>
              <a:rPr lang="es-ES_tradnl" dirty="0" smtClean="0"/>
              <a:t>VIOLENCIA DE GÉNERO</a:t>
            </a:r>
            <a:endParaRPr lang="es-AR" dirty="0"/>
          </a:p>
        </p:txBody>
      </p:sp>
    </p:spTree>
    <p:extLst>
      <p:ext uri="{BB962C8B-B14F-4D97-AF65-F5344CB8AC3E}">
        <p14:creationId xmlns:p14="http://schemas.microsoft.com/office/powerpoint/2010/main" val="31723971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pPr algn="just"/>
            <a:r>
              <a:rPr lang="es-ES_tradnl" dirty="0" smtClean="0"/>
              <a:t>Establecimiento de un «DEBER SER…» según conductas y características humanas para cada sexo.</a:t>
            </a:r>
          </a:p>
          <a:p>
            <a:pPr marL="109728" indent="0" algn="just">
              <a:buNone/>
            </a:pPr>
            <a:endParaRPr lang="es-ES_tradnl" dirty="0" smtClean="0"/>
          </a:p>
          <a:p>
            <a:pPr lvl="1" algn="just"/>
            <a:r>
              <a:rPr lang="es-ES_tradnl" sz="2600" dirty="0" smtClean="0"/>
              <a:t>Sexismo lingüístico: </a:t>
            </a:r>
          </a:p>
          <a:p>
            <a:pPr marL="393192" lvl="1" indent="0" algn="just">
              <a:buNone/>
            </a:pPr>
            <a:endParaRPr lang="es-ES_tradnl" sz="2600" dirty="0" smtClean="0"/>
          </a:p>
          <a:p>
            <a:pPr lvl="2" algn="just"/>
            <a:r>
              <a:rPr lang="es-ES_tradnl" sz="2400" dirty="0" smtClean="0"/>
              <a:t>Sexismo léxico (empleo de vocablos)</a:t>
            </a:r>
          </a:p>
          <a:p>
            <a:pPr marL="630936" lvl="2" indent="0" algn="just">
              <a:buNone/>
            </a:pPr>
            <a:endParaRPr lang="es-ES_tradnl" sz="2400" dirty="0" smtClean="0"/>
          </a:p>
          <a:p>
            <a:pPr lvl="2" algn="just"/>
            <a:r>
              <a:rPr lang="es-ES_tradnl" sz="2400" dirty="0" smtClean="0"/>
              <a:t>Sexismo sintáctico (construcción de oraciones)</a:t>
            </a:r>
          </a:p>
          <a:p>
            <a:endParaRPr lang="es-AR" dirty="0"/>
          </a:p>
        </p:txBody>
      </p:sp>
      <p:sp>
        <p:nvSpPr>
          <p:cNvPr id="3" name="2 Título"/>
          <p:cNvSpPr>
            <a:spLocks noGrp="1"/>
          </p:cNvSpPr>
          <p:nvPr>
            <p:ph type="title"/>
          </p:nvPr>
        </p:nvSpPr>
        <p:spPr/>
        <p:txBody>
          <a:bodyPr/>
          <a:lstStyle/>
          <a:p>
            <a:pPr algn="ctr"/>
            <a:r>
              <a:rPr lang="es-ES_tradnl" dirty="0" smtClean="0"/>
              <a:t>SEXISMO</a:t>
            </a:r>
            <a:endParaRPr lang="es-AR" dirty="0"/>
          </a:p>
        </p:txBody>
      </p:sp>
    </p:spTree>
    <p:extLst>
      <p:ext uri="{BB962C8B-B14F-4D97-AF65-F5344CB8AC3E}">
        <p14:creationId xmlns:p14="http://schemas.microsoft.com/office/powerpoint/2010/main" val="7523120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fontScale="92500" lnSpcReduction="10000"/>
          </a:bodyPr>
          <a:lstStyle/>
          <a:p>
            <a:r>
              <a:rPr lang="es-ES_tradnl" dirty="0" smtClean="0"/>
              <a:t>Organismos Públicos</a:t>
            </a:r>
          </a:p>
          <a:p>
            <a:pPr lvl="1"/>
            <a:r>
              <a:rPr lang="es-ES_tradnl" dirty="0" smtClean="0"/>
              <a:t>Centralizados</a:t>
            </a:r>
          </a:p>
          <a:p>
            <a:pPr lvl="1"/>
            <a:r>
              <a:rPr lang="es-ES_tradnl" dirty="0" smtClean="0"/>
              <a:t>Descentralizados</a:t>
            </a:r>
          </a:p>
          <a:p>
            <a:pPr lvl="1"/>
            <a:r>
              <a:rPr lang="es-ES_tradnl" dirty="0" smtClean="0"/>
              <a:t>Autárquicos</a:t>
            </a:r>
          </a:p>
          <a:p>
            <a:pPr lvl="1"/>
            <a:r>
              <a:rPr lang="es-ES_tradnl" dirty="0" smtClean="0"/>
              <a:t>Empresas del Estado</a:t>
            </a:r>
          </a:p>
          <a:p>
            <a:pPr lvl="1"/>
            <a:r>
              <a:rPr lang="es-ES_tradnl" dirty="0" smtClean="0"/>
              <a:t>Sociedades de Economía Mixta con participación Estatal mayoritaria</a:t>
            </a:r>
          </a:p>
          <a:p>
            <a:pPr lvl="1"/>
            <a:r>
              <a:rPr lang="es-ES_tradnl" dirty="0" smtClean="0"/>
              <a:t>Fuerzas de Seguridad</a:t>
            </a:r>
          </a:p>
          <a:p>
            <a:r>
              <a:rPr lang="es-ES_tradnl" dirty="0" smtClean="0"/>
              <a:t>Atención de víctimas de violencia de género</a:t>
            </a:r>
          </a:p>
          <a:p>
            <a:r>
              <a:rPr lang="es-ES_tradnl" dirty="0" smtClean="0"/>
              <a:t>Perspectiva de género hacia empleadas y funcionarias</a:t>
            </a:r>
          </a:p>
          <a:p>
            <a:r>
              <a:rPr lang="es-ES_tradnl" dirty="0" smtClean="0"/>
              <a:t>Al ingreso y permanente</a:t>
            </a:r>
            <a:endParaRPr lang="es-AR" dirty="0"/>
          </a:p>
        </p:txBody>
      </p:sp>
      <p:sp>
        <p:nvSpPr>
          <p:cNvPr id="3" name="2 Título"/>
          <p:cNvSpPr>
            <a:spLocks noGrp="1"/>
          </p:cNvSpPr>
          <p:nvPr>
            <p:ph type="title"/>
          </p:nvPr>
        </p:nvSpPr>
        <p:spPr/>
        <p:txBody>
          <a:bodyPr/>
          <a:lstStyle/>
          <a:p>
            <a:pPr algn="ctr"/>
            <a:r>
              <a:rPr lang="es-ES_tradnl" dirty="0" smtClean="0"/>
              <a:t>CAPACITACIÓN OBLIGATORIA</a:t>
            </a:r>
            <a:endParaRPr lang="es-AR" dirty="0"/>
          </a:p>
        </p:txBody>
      </p:sp>
    </p:spTree>
    <p:extLst>
      <p:ext uri="{BB962C8B-B14F-4D97-AF65-F5344CB8AC3E}">
        <p14:creationId xmlns:p14="http://schemas.microsoft.com/office/powerpoint/2010/main" val="25086632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ES_tradnl" dirty="0" smtClean="0"/>
              <a:t>Contenido</a:t>
            </a:r>
          </a:p>
          <a:p>
            <a:pPr lvl="1"/>
            <a:r>
              <a:rPr lang="es-ES_tradnl" dirty="0" smtClean="0"/>
              <a:t>Conceptos de violencia </a:t>
            </a:r>
          </a:p>
          <a:p>
            <a:pPr lvl="1"/>
            <a:r>
              <a:rPr lang="es-ES_tradnl" dirty="0" smtClean="0"/>
              <a:t>Tipos de violencia</a:t>
            </a:r>
          </a:p>
          <a:p>
            <a:pPr lvl="1"/>
            <a:r>
              <a:rPr lang="es-ES_tradnl" dirty="0" smtClean="0"/>
              <a:t>Modalidades en que se puede presentar</a:t>
            </a:r>
          </a:p>
          <a:p>
            <a:pPr lvl="1"/>
            <a:r>
              <a:rPr lang="es-ES_tradnl" dirty="0" smtClean="0"/>
              <a:t>Preceptos rectores (Ley 26.485)</a:t>
            </a:r>
          </a:p>
          <a:p>
            <a:pPr lvl="1"/>
            <a:r>
              <a:rPr lang="es-ES_tradnl" dirty="0" smtClean="0"/>
              <a:t>Trato que debe recibir una mujer al realizar una denuncia.</a:t>
            </a:r>
          </a:p>
          <a:p>
            <a:pPr lvl="1"/>
            <a:endParaRPr lang="es-ES_tradnl" dirty="0"/>
          </a:p>
          <a:p>
            <a:r>
              <a:rPr lang="es-ES_tradnl" dirty="0" smtClean="0"/>
              <a:t>Basada en la Ley 26.485</a:t>
            </a:r>
            <a:endParaRPr lang="es-AR" dirty="0"/>
          </a:p>
        </p:txBody>
      </p:sp>
      <p:sp>
        <p:nvSpPr>
          <p:cNvPr id="3" name="2 Título"/>
          <p:cNvSpPr>
            <a:spLocks noGrp="1"/>
          </p:cNvSpPr>
          <p:nvPr>
            <p:ph type="title"/>
          </p:nvPr>
        </p:nvSpPr>
        <p:spPr/>
        <p:txBody>
          <a:bodyPr/>
          <a:lstStyle/>
          <a:p>
            <a:pPr algn="ctr"/>
            <a:r>
              <a:rPr lang="es-ES_tradnl" dirty="0" smtClean="0"/>
              <a:t>CAPACITACIÓN OBLIGATORIA</a:t>
            </a:r>
            <a:endParaRPr lang="es-AR" dirty="0"/>
          </a:p>
        </p:txBody>
      </p:sp>
    </p:spTree>
    <p:extLst>
      <p:ext uri="{BB962C8B-B14F-4D97-AF65-F5344CB8AC3E}">
        <p14:creationId xmlns:p14="http://schemas.microsoft.com/office/powerpoint/2010/main" val="358609804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urrencia">
  <a:themeElements>
    <a:clrScheme name="Urbano">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144</TotalTime>
  <Words>1413</Words>
  <Application>Microsoft Office PowerPoint</Application>
  <PresentationFormat>Presentación en pantalla (4:3)</PresentationFormat>
  <Paragraphs>162</Paragraphs>
  <Slides>24</Slides>
  <Notes>1</Notes>
  <HiddenSlides>0</HiddenSlides>
  <MMClips>0</MMClips>
  <ScaleCrop>false</ScaleCrop>
  <HeadingPairs>
    <vt:vector size="4" baseType="variant">
      <vt:variant>
        <vt:lpstr>Tema</vt:lpstr>
      </vt:variant>
      <vt:variant>
        <vt:i4>1</vt:i4>
      </vt:variant>
      <vt:variant>
        <vt:lpstr>Títulos de diapositiva</vt:lpstr>
      </vt:variant>
      <vt:variant>
        <vt:i4>24</vt:i4>
      </vt:variant>
    </vt:vector>
  </HeadingPairs>
  <TitlesOfParts>
    <vt:vector size="25" baseType="lpstr">
      <vt:lpstr>Concurrencia</vt:lpstr>
      <vt:lpstr>PROYECTO DE LEY: PREVENCIÓN INTEGRAL DE LA VIOLENCIA CONTRA LAS MUJERES</vt:lpstr>
      <vt:lpstr>OBJETIVO</vt:lpstr>
      <vt:lpstr>ANTECEDENTES</vt:lpstr>
      <vt:lpstr>ANTECEDENTES</vt:lpstr>
      <vt:lpstr>Antecedentes</vt:lpstr>
      <vt:lpstr>VIOLENCIA DE GÉNERO</vt:lpstr>
      <vt:lpstr>SEXISMO</vt:lpstr>
      <vt:lpstr>CAPACITACIÓN OBLIGATORIA</vt:lpstr>
      <vt:lpstr>CAPACITACIÓN OBLIGATORIA</vt:lpstr>
      <vt:lpstr>CAPACITACIÓN Y EDUCACIÓN NO SEXISTA</vt:lpstr>
      <vt:lpstr>CONSTRUCCIÓN COLECTIVA</vt:lpstr>
      <vt:lpstr>PUBLICIDAD</vt:lpstr>
      <vt:lpstr>PROMOCIÓN</vt:lpstr>
      <vt:lpstr>GUÍAS DE ACTUACIÓN</vt:lpstr>
      <vt:lpstr>PROTOCOLO DE ACTUACIÓN</vt:lpstr>
      <vt:lpstr>ACCIONES DE REPARACIÓN ESTATAL</vt:lpstr>
      <vt:lpstr>ACCIONES DE REPARACIÓN ESTATAL</vt:lpstr>
      <vt:lpstr>ACCIONES DE REPARACIÓN ESTATAL</vt:lpstr>
      <vt:lpstr>ACCIONES DE REPARACIÓN ESTATAL</vt:lpstr>
      <vt:lpstr>ACCIONES DE REPARACIÓN ESTATAL</vt:lpstr>
      <vt:lpstr>REGISTRO ÚNICO DE CASOS DE VIOLENCIA DE GÉNERO</vt:lpstr>
      <vt:lpstr>REGISTRO ÚNICO DE CASOS DE VIOLENCIA DE GÉNERO</vt:lpstr>
      <vt:lpstr>CONSEJO PROVINCIAL DE LA MUJER</vt:lpstr>
      <vt:lpstr>CONSEJO PROVINCIAL DE LA MUJER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PROYECTO DE LEY: PREVENCIÓN INTEGRAL DE LA VIOLENCIA CONTRA LAS MUJERES</dc:title>
  <dc:creator>bloqueucr</dc:creator>
  <cp:lastModifiedBy>bloqueucr</cp:lastModifiedBy>
  <cp:revision>13</cp:revision>
  <dcterms:created xsi:type="dcterms:W3CDTF">2018-11-23T12:13:10Z</dcterms:created>
  <dcterms:modified xsi:type="dcterms:W3CDTF">2018-11-23T14:37:50Z</dcterms:modified>
</cp:coreProperties>
</file>